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Lst>
  <p:notesMasterIdLst>
    <p:notesMasterId r:id="rId42"/>
  </p:notesMasterIdLst>
  <p:handoutMasterIdLst>
    <p:handoutMasterId r:id="rId43"/>
  </p:handoutMasterIdLst>
  <p:sldIdLst>
    <p:sldId id="1208" r:id="rId2"/>
    <p:sldId id="1206" r:id="rId3"/>
    <p:sldId id="2050" r:id="rId4"/>
    <p:sldId id="2043" r:id="rId5"/>
    <p:sldId id="2044" r:id="rId6"/>
    <p:sldId id="2051" r:id="rId7"/>
    <p:sldId id="2052" r:id="rId8"/>
    <p:sldId id="2046" r:id="rId9"/>
    <p:sldId id="2045" r:id="rId10"/>
    <p:sldId id="2047" r:id="rId11"/>
    <p:sldId id="2048" r:id="rId12"/>
    <p:sldId id="2049" r:id="rId13"/>
    <p:sldId id="782" r:id="rId14"/>
    <p:sldId id="783" r:id="rId15"/>
    <p:sldId id="888" r:id="rId16"/>
    <p:sldId id="1007" r:id="rId17"/>
    <p:sldId id="1008" r:id="rId18"/>
    <p:sldId id="1009" r:id="rId19"/>
    <p:sldId id="1010" r:id="rId20"/>
    <p:sldId id="809" r:id="rId21"/>
    <p:sldId id="950" r:id="rId22"/>
    <p:sldId id="949" r:id="rId23"/>
    <p:sldId id="812" r:id="rId24"/>
    <p:sldId id="1120" r:id="rId25"/>
    <p:sldId id="1019" r:id="rId26"/>
    <p:sldId id="1020" r:id="rId27"/>
    <p:sldId id="1021" r:id="rId28"/>
    <p:sldId id="1022" r:id="rId29"/>
    <p:sldId id="1023" r:id="rId30"/>
    <p:sldId id="2026" r:id="rId31"/>
    <p:sldId id="2042" r:id="rId32"/>
    <p:sldId id="2023" r:id="rId33"/>
    <p:sldId id="2037" r:id="rId34"/>
    <p:sldId id="2024" r:id="rId35"/>
    <p:sldId id="1207" r:id="rId36"/>
    <p:sldId id="1142" r:id="rId37"/>
    <p:sldId id="1143" r:id="rId38"/>
    <p:sldId id="1144" r:id="rId39"/>
    <p:sldId id="2034" r:id="rId40"/>
    <p:sldId id="1011"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iko" initials="a"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00"/>
    <a:srgbClr val="E7F169"/>
    <a:srgbClr val="FFFF66"/>
    <a:srgbClr val="FABD8A"/>
    <a:srgbClr val="007F00"/>
    <a:srgbClr val="CC99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415" autoAdjust="0"/>
  </p:normalViewPr>
  <p:slideViewPr>
    <p:cSldViewPr>
      <p:cViewPr varScale="1">
        <p:scale>
          <a:sx n="57" d="100"/>
          <a:sy n="57" d="100"/>
        </p:scale>
        <p:origin x="1560" y="44"/>
      </p:cViewPr>
      <p:guideLst>
        <p:guide orient="horz" pos="2160"/>
        <p:guide pos="2880"/>
      </p:guideLst>
    </p:cSldViewPr>
  </p:slideViewPr>
  <p:outlineViewPr>
    <p:cViewPr>
      <p:scale>
        <a:sx n="33" d="100"/>
        <a:sy n="33" d="100"/>
      </p:scale>
      <p:origin x="0" y="1554"/>
    </p:cViewPr>
    <p:sldLst>
      <p:sld r:id="rId1" collapse="1"/>
    </p:sldLst>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8" d="100"/>
          <a:sy n="68" d="100"/>
        </p:scale>
        <p:origin x="-333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AA5C3-D671-4242-90B8-F041D55C0F8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DF5B106C-52B1-4B44-83B5-572553F558D6}">
      <dgm:prSet custT="1">
        <dgm:style>
          <a:lnRef idx="3">
            <a:schemeClr val="lt1"/>
          </a:lnRef>
          <a:fillRef idx="1">
            <a:schemeClr val="accent6"/>
          </a:fillRef>
          <a:effectRef idx="1">
            <a:schemeClr val="accent6"/>
          </a:effectRef>
          <a:fontRef idx="minor">
            <a:schemeClr val="lt1"/>
          </a:fontRef>
        </dgm:style>
      </dgm:prSet>
      <dgm:spPr>
        <a:ln/>
      </dgm:spPr>
      <dgm:t>
        <a:bodyPr/>
        <a:lstStyle/>
        <a:p>
          <a:pPr rtl="0"/>
          <a:r>
            <a:rPr lang="en-GB" sz="1600" b="1" dirty="0">
              <a:solidFill>
                <a:schemeClr val="tx1"/>
              </a:solidFill>
              <a:latin typeface="Footlight MT Light" panose="0204060206030A020304" pitchFamily="18" charset="0"/>
            </a:rPr>
            <a:t>Wide Infrastructure Gap</a:t>
          </a:r>
          <a:endParaRPr lang="en-US" sz="1600" b="1" dirty="0">
            <a:solidFill>
              <a:schemeClr val="tx1"/>
            </a:solidFill>
            <a:latin typeface="Footlight MT Light" panose="0204060206030A020304" pitchFamily="18" charset="0"/>
          </a:endParaRPr>
        </a:p>
      </dgm:t>
    </dgm:pt>
    <dgm:pt modelId="{46C634CC-C90A-48CC-BDEE-54FB360CBF6A}" type="parTrans" cxnId="{F1339314-3F77-49F1-B7E8-1E4486209D6F}">
      <dgm:prSet/>
      <dgm:spPr/>
      <dgm:t>
        <a:bodyPr/>
        <a:lstStyle/>
        <a:p>
          <a:endParaRPr lang="en-US"/>
        </a:p>
      </dgm:t>
    </dgm:pt>
    <dgm:pt modelId="{5B3032C8-5AB7-432A-BE66-72E2A46C45C6}" type="sibTrans" cxnId="{F1339314-3F77-49F1-B7E8-1E4486209D6F}">
      <dgm:prSet/>
      <dgm:spPr/>
      <dgm:t>
        <a:bodyPr/>
        <a:lstStyle/>
        <a:p>
          <a:endParaRPr lang="en-US"/>
        </a:p>
      </dgm:t>
    </dgm:pt>
    <dgm:pt modelId="{27C8513B-C0F7-4191-A8B8-AEDBCF06970F}">
      <dgm:prSet custT="1">
        <dgm:style>
          <a:lnRef idx="3">
            <a:schemeClr val="lt1"/>
          </a:lnRef>
          <a:fillRef idx="1">
            <a:schemeClr val="accent6"/>
          </a:fillRef>
          <a:effectRef idx="1">
            <a:schemeClr val="accent6"/>
          </a:effectRef>
          <a:fontRef idx="minor">
            <a:schemeClr val="lt1"/>
          </a:fontRef>
        </dgm:style>
      </dgm:prSet>
      <dgm:spPr>
        <a:ln/>
      </dgm:spPr>
      <dgm:t>
        <a:bodyPr/>
        <a:lstStyle/>
        <a:p>
          <a:pPr rtl="0"/>
          <a:r>
            <a:rPr lang="en-GB" sz="1600" b="1" dirty="0">
              <a:solidFill>
                <a:schemeClr val="tx1"/>
              </a:solidFill>
              <a:latin typeface="Footlight MT Light" panose="0204060206030A020304" pitchFamily="18" charset="0"/>
            </a:rPr>
            <a:t>Small and depleting Government resources</a:t>
          </a:r>
          <a:endParaRPr lang="en-US" sz="1600" b="1" dirty="0">
            <a:solidFill>
              <a:schemeClr val="tx1"/>
            </a:solidFill>
            <a:latin typeface="Footlight MT Light" panose="0204060206030A020304" pitchFamily="18" charset="0"/>
          </a:endParaRPr>
        </a:p>
      </dgm:t>
    </dgm:pt>
    <dgm:pt modelId="{4F6FABC8-4E76-4FF9-89BC-11934D5922BC}" type="parTrans" cxnId="{CA90EC69-CDAB-4883-862C-06B9FC321601}">
      <dgm:prSet/>
      <dgm:spPr/>
      <dgm:t>
        <a:bodyPr/>
        <a:lstStyle/>
        <a:p>
          <a:endParaRPr lang="en-US"/>
        </a:p>
      </dgm:t>
    </dgm:pt>
    <dgm:pt modelId="{EA5F0901-8265-4377-A2EA-37AF9EF68D2B}" type="sibTrans" cxnId="{CA90EC69-CDAB-4883-862C-06B9FC321601}">
      <dgm:prSet/>
      <dgm:spPr/>
      <dgm:t>
        <a:bodyPr/>
        <a:lstStyle/>
        <a:p>
          <a:endParaRPr lang="en-US"/>
        </a:p>
      </dgm:t>
    </dgm:pt>
    <dgm:pt modelId="{C713549D-0AC2-4912-A7F4-E1B6410719CF}">
      <dgm:prSet custT="1">
        <dgm:style>
          <a:lnRef idx="3">
            <a:schemeClr val="lt1"/>
          </a:lnRef>
          <a:fillRef idx="1">
            <a:schemeClr val="accent6"/>
          </a:fillRef>
          <a:effectRef idx="1">
            <a:schemeClr val="accent6"/>
          </a:effectRef>
          <a:fontRef idx="minor">
            <a:schemeClr val="lt1"/>
          </a:fontRef>
        </dgm:style>
      </dgm:prSet>
      <dgm:spPr>
        <a:ln/>
      </dgm:spPr>
      <dgm:t>
        <a:bodyPr/>
        <a:lstStyle/>
        <a:p>
          <a:pPr algn="ctr" rtl="0"/>
          <a:r>
            <a:rPr lang="en-GB" sz="1800" b="1" dirty="0">
              <a:solidFill>
                <a:schemeClr val="tx1"/>
              </a:solidFill>
              <a:effectLst>
                <a:outerShdw blurRad="38100" dist="38100" dir="2700000" algn="tl">
                  <a:srgbClr val="000000">
                    <a:alpha val="43137"/>
                  </a:srgbClr>
                </a:outerShdw>
              </a:effectLst>
              <a:latin typeface="Footlight MT Light" panose="0204060206030A020304" pitchFamily="18" charset="0"/>
            </a:rPr>
            <a:t>Urgent need for alternative funding of Infrastructure</a:t>
          </a:r>
          <a:endParaRPr lang="en-US" sz="1400" b="1" dirty="0">
            <a:solidFill>
              <a:schemeClr val="tx1"/>
            </a:solidFill>
            <a:effectLst>
              <a:outerShdw blurRad="38100" dist="38100" dir="2700000" algn="tl">
                <a:srgbClr val="000000">
                  <a:alpha val="43137"/>
                </a:srgbClr>
              </a:outerShdw>
            </a:effectLst>
            <a:latin typeface="Footlight MT Light" panose="0204060206030A020304" pitchFamily="18" charset="0"/>
          </a:endParaRPr>
        </a:p>
      </dgm:t>
    </dgm:pt>
    <dgm:pt modelId="{352A9DB6-DD91-4DD2-B7A6-231E1BD8E554}" type="parTrans" cxnId="{AA0A3046-294F-4AE5-B584-DEF2D89AA895}">
      <dgm:prSet/>
      <dgm:spPr/>
      <dgm:t>
        <a:bodyPr/>
        <a:lstStyle/>
        <a:p>
          <a:endParaRPr lang="en-US"/>
        </a:p>
      </dgm:t>
    </dgm:pt>
    <dgm:pt modelId="{1B447A04-2C62-4760-9D2C-9E2402573958}" type="sibTrans" cxnId="{AA0A3046-294F-4AE5-B584-DEF2D89AA895}">
      <dgm:prSet/>
      <dgm:spPr/>
      <dgm:t>
        <a:bodyPr/>
        <a:lstStyle/>
        <a:p>
          <a:endParaRPr lang="en-US"/>
        </a:p>
      </dgm:t>
    </dgm:pt>
    <dgm:pt modelId="{C2A7EC5D-3046-4BEB-896F-25776EFA12B7}">
      <dgm:prSet custT="1">
        <dgm:style>
          <a:lnRef idx="3">
            <a:schemeClr val="lt1"/>
          </a:lnRef>
          <a:fillRef idx="1">
            <a:schemeClr val="accent6"/>
          </a:fillRef>
          <a:effectRef idx="1">
            <a:schemeClr val="accent6"/>
          </a:effectRef>
          <a:fontRef idx="minor">
            <a:schemeClr val="lt1"/>
          </a:fontRef>
        </dgm:style>
      </dgm:prSet>
      <dgm:spPr/>
      <dgm:t>
        <a:bodyPr/>
        <a:lstStyle/>
        <a:p>
          <a:r>
            <a:rPr lang="en-GB" sz="1600" b="1" dirty="0">
              <a:solidFill>
                <a:schemeClr val="tx1"/>
              </a:solidFill>
              <a:latin typeface="Footlight MT Light" panose="0204060206030A020304" pitchFamily="18" charset="0"/>
            </a:rPr>
            <a:t>Growing demand for private sector participation in infrastructure</a:t>
          </a:r>
        </a:p>
      </dgm:t>
    </dgm:pt>
    <dgm:pt modelId="{B65019E2-4AC7-49AA-A9EF-3318EBA5A461}" type="parTrans" cxnId="{C0D33B79-1B12-429F-B970-4AE3A82EC1DE}">
      <dgm:prSet/>
      <dgm:spPr/>
      <dgm:t>
        <a:bodyPr/>
        <a:lstStyle/>
        <a:p>
          <a:endParaRPr lang="en-GB"/>
        </a:p>
      </dgm:t>
    </dgm:pt>
    <dgm:pt modelId="{43318769-4B98-4B0C-85DF-33724C09F870}" type="sibTrans" cxnId="{C0D33B79-1B12-429F-B970-4AE3A82EC1DE}">
      <dgm:prSet/>
      <dgm:spPr/>
      <dgm:t>
        <a:bodyPr/>
        <a:lstStyle/>
        <a:p>
          <a:endParaRPr lang="en-GB"/>
        </a:p>
      </dgm:t>
    </dgm:pt>
    <dgm:pt modelId="{1044A960-3998-4F3A-AA23-4CC64E96937B}" type="pres">
      <dgm:prSet presAssocID="{C57AA5C3-D671-4242-90B8-F041D55C0F8D}" presName="CompostProcess" presStyleCnt="0">
        <dgm:presLayoutVars>
          <dgm:dir/>
          <dgm:resizeHandles val="exact"/>
        </dgm:presLayoutVars>
      </dgm:prSet>
      <dgm:spPr/>
    </dgm:pt>
    <dgm:pt modelId="{6A801948-52AC-4AFF-B662-9E1FEF0689D9}" type="pres">
      <dgm:prSet presAssocID="{C57AA5C3-D671-4242-90B8-F041D55C0F8D}" presName="arrow" presStyleLbl="bgShp" presStyleIdx="0" presStyleCnt="1" custScaleX="117647" custLinFactNeighborX="1024"/>
      <dgm:spPr>
        <a:solidFill>
          <a:schemeClr val="accent1">
            <a:lumMod val="90000"/>
          </a:schemeClr>
        </a:solidFill>
      </dgm:spPr>
    </dgm:pt>
    <dgm:pt modelId="{C9475698-B8EE-4F58-A8C6-92DE3215B10B}" type="pres">
      <dgm:prSet presAssocID="{C57AA5C3-D671-4242-90B8-F041D55C0F8D}" presName="linearProcess" presStyleCnt="0"/>
      <dgm:spPr/>
    </dgm:pt>
    <dgm:pt modelId="{841274C5-835A-48C3-B14E-A9760AA550EB}" type="pres">
      <dgm:prSet presAssocID="{DF5B106C-52B1-4B44-83B5-572553F558D6}" presName="textNode" presStyleLbl="node1" presStyleIdx="0" presStyleCnt="4">
        <dgm:presLayoutVars>
          <dgm:bulletEnabled val="1"/>
        </dgm:presLayoutVars>
      </dgm:prSet>
      <dgm:spPr/>
    </dgm:pt>
    <dgm:pt modelId="{701290D8-9AC6-45A9-A0BF-CD41393EE454}" type="pres">
      <dgm:prSet presAssocID="{5B3032C8-5AB7-432A-BE66-72E2A46C45C6}" presName="sibTrans" presStyleCnt="0"/>
      <dgm:spPr/>
    </dgm:pt>
    <dgm:pt modelId="{FF1A4E9F-31B7-4A3D-A0DE-1B25C169C5A0}" type="pres">
      <dgm:prSet presAssocID="{C2A7EC5D-3046-4BEB-896F-25776EFA12B7}" presName="textNode" presStyleLbl="node1" presStyleIdx="1" presStyleCnt="4">
        <dgm:presLayoutVars>
          <dgm:bulletEnabled val="1"/>
        </dgm:presLayoutVars>
      </dgm:prSet>
      <dgm:spPr/>
    </dgm:pt>
    <dgm:pt modelId="{4D934AB6-C0CF-48BD-BB0A-8C1F608D1262}" type="pres">
      <dgm:prSet presAssocID="{43318769-4B98-4B0C-85DF-33724C09F870}" presName="sibTrans" presStyleCnt="0"/>
      <dgm:spPr/>
    </dgm:pt>
    <dgm:pt modelId="{D228BCCC-7467-4FA0-8BC5-B003B97F39AF}" type="pres">
      <dgm:prSet presAssocID="{27C8513B-C0F7-4191-A8B8-AEDBCF06970F}" presName="textNode" presStyleLbl="node1" presStyleIdx="2" presStyleCnt="4">
        <dgm:presLayoutVars>
          <dgm:bulletEnabled val="1"/>
        </dgm:presLayoutVars>
      </dgm:prSet>
      <dgm:spPr/>
    </dgm:pt>
    <dgm:pt modelId="{B3B4AEF6-1E77-4C47-8033-AB87E6C0E511}" type="pres">
      <dgm:prSet presAssocID="{EA5F0901-8265-4377-A2EA-37AF9EF68D2B}" presName="sibTrans" presStyleCnt="0"/>
      <dgm:spPr/>
    </dgm:pt>
    <dgm:pt modelId="{59BB7A80-4BE9-48FA-9CF7-1B0B674C9449}" type="pres">
      <dgm:prSet presAssocID="{C713549D-0AC2-4912-A7F4-E1B6410719CF}" presName="textNode" presStyleLbl="node1" presStyleIdx="3" presStyleCnt="4" custScaleX="145399">
        <dgm:presLayoutVars>
          <dgm:bulletEnabled val="1"/>
        </dgm:presLayoutVars>
      </dgm:prSet>
      <dgm:spPr/>
    </dgm:pt>
  </dgm:ptLst>
  <dgm:cxnLst>
    <dgm:cxn modelId="{F1339314-3F77-49F1-B7E8-1E4486209D6F}" srcId="{C57AA5C3-D671-4242-90B8-F041D55C0F8D}" destId="{DF5B106C-52B1-4B44-83B5-572553F558D6}" srcOrd="0" destOrd="0" parTransId="{46C634CC-C90A-48CC-BDEE-54FB360CBF6A}" sibTransId="{5B3032C8-5AB7-432A-BE66-72E2A46C45C6}"/>
    <dgm:cxn modelId="{64A9BC1E-CE38-467B-9B7E-3E5248F096FF}" type="presOf" srcId="{27C8513B-C0F7-4191-A8B8-AEDBCF06970F}" destId="{D228BCCC-7467-4FA0-8BC5-B003B97F39AF}" srcOrd="0" destOrd="0" presId="urn:microsoft.com/office/officeart/2005/8/layout/hProcess9"/>
    <dgm:cxn modelId="{00138325-63B0-47DC-BE06-35894DD7176E}" type="presOf" srcId="{C57AA5C3-D671-4242-90B8-F041D55C0F8D}" destId="{1044A960-3998-4F3A-AA23-4CC64E96937B}" srcOrd="0" destOrd="0" presId="urn:microsoft.com/office/officeart/2005/8/layout/hProcess9"/>
    <dgm:cxn modelId="{AA0A3046-294F-4AE5-B584-DEF2D89AA895}" srcId="{C57AA5C3-D671-4242-90B8-F041D55C0F8D}" destId="{C713549D-0AC2-4912-A7F4-E1B6410719CF}" srcOrd="3" destOrd="0" parTransId="{352A9DB6-DD91-4DD2-B7A6-231E1BD8E554}" sibTransId="{1B447A04-2C62-4760-9D2C-9E2402573958}"/>
    <dgm:cxn modelId="{CA90EC69-CDAB-4883-862C-06B9FC321601}" srcId="{C57AA5C3-D671-4242-90B8-F041D55C0F8D}" destId="{27C8513B-C0F7-4191-A8B8-AEDBCF06970F}" srcOrd="2" destOrd="0" parTransId="{4F6FABC8-4E76-4FF9-89BC-11934D5922BC}" sibTransId="{EA5F0901-8265-4377-A2EA-37AF9EF68D2B}"/>
    <dgm:cxn modelId="{2467D76E-94DA-449E-9ABB-3B6F64ED7D4B}" type="presOf" srcId="{C713549D-0AC2-4912-A7F4-E1B6410719CF}" destId="{59BB7A80-4BE9-48FA-9CF7-1B0B674C9449}" srcOrd="0" destOrd="0" presId="urn:microsoft.com/office/officeart/2005/8/layout/hProcess9"/>
    <dgm:cxn modelId="{01887377-E48B-4E52-970E-48D4D841EC5C}" type="presOf" srcId="{DF5B106C-52B1-4B44-83B5-572553F558D6}" destId="{841274C5-835A-48C3-B14E-A9760AA550EB}" srcOrd="0" destOrd="0" presId="urn:microsoft.com/office/officeart/2005/8/layout/hProcess9"/>
    <dgm:cxn modelId="{C0D33B79-1B12-429F-B970-4AE3A82EC1DE}" srcId="{C57AA5C3-D671-4242-90B8-F041D55C0F8D}" destId="{C2A7EC5D-3046-4BEB-896F-25776EFA12B7}" srcOrd="1" destOrd="0" parTransId="{B65019E2-4AC7-49AA-A9EF-3318EBA5A461}" sibTransId="{43318769-4B98-4B0C-85DF-33724C09F870}"/>
    <dgm:cxn modelId="{55D6CCE1-88EF-414D-9E2D-DC5CB9CEA141}" type="presOf" srcId="{C2A7EC5D-3046-4BEB-896F-25776EFA12B7}" destId="{FF1A4E9F-31B7-4A3D-A0DE-1B25C169C5A0}" srcOrd="0" destOrd="0" presId="urn:microsoft.com/office/officeart/2005/8/layout/hProcess9"/>
    <dgm:cxn modelId="{BADE30B8-6A5E-4839-9580-AA310272A5A2}" type="presParOf" srcId="{1044A960-3998-4F3A-AA23-4CC64E96937B}" destId="{6A801948-52AC-4AFF-B662-9E1FEF0689D9}" srcOrd="0" destOrd="0" presId="urn:microsoft.com/office/officeart/2005/8/layout/hProcess9"/>
    <dgm:cxn modelId="{0BDEB814-81A5-4F31-BDB9-917A969954E4}" type="presParOf" srcId="{1044A960-3998-4F3A-AA23-4CC64E96937B}" destId="{C9475698-B8EE-4F58-A8C6-92DE3215B10B}" srcOrd="1" destOrd="0" presId="urn:microsoft.com/office/officeart/2005/8/layout/hProcess9"/>
    <dgm:cxn modelId="{6AD5D910-BAA3-4D2B-B434-F4D67121700B}" type="presParOf" srcId="{C9475698-B8EE-4F58-A8C6-92DE3215B10B}" destId="{841274C5-835A-48C3-B14E-A9760AA550EB}" srcOrd="0" destOrd="0" presId="urn:microsoft.com/office/officeart/2005/8/layout/hProcess9"/>
    <dgm:cxn modelId="{4DE2BC4C-6BDE-4EC1-AE01-288EFCE6AE3A}" type="presParOf" srcId="{C9475698-B8EE-4F58-A8C6-92DE3215B10B}" destId="{701290D8-9AC6-45A9-A0BF-CD41393EE454}" srcOrd="1" destOrd="0" presId="urn:microsoft.com/office/officeart/2005/8/layout/hProcess9"/>
    <dgm:cxn modelId="{DDC6C964-B2EE-4A47-AC97-E69C254C516C}" type="presParOf" srcId="{C9475698-B8EE-4F58-A8C6-92DE3215B10B}" destId="{FF1A4E9F-31B7-4A3D-A0DE-1B25C169C5A0}" srcOrd="2" destOrd="0" presId="urn:microsoft.com/office/officeart/2005/8/layout/hProcess9"/>
    <dgm:cxn modelId="{29731ED2-47B0-4105-8154-B499C05B94DC}" type="presParOf" srcId="{C9475698-B8EE-4F58-A8C6-92DE3215B10B}" destId="{4D934AB6-C0CF-48BD-BB0A-8C1F608D1262}" srcOrd="3" destOrd="0" presId="urn:microsoft.com/office/officeart/2005/8/layout/hProcess9"/>
    <dgm:cxn modelId="{2586DB0B-9937-46FB-9A3D-FC78D5FC6710}" type="presParOf" srcId="{C9475698-B8EE-4F58-A8C6-92DE3215B10B}" destId="{D228BCCC-7467-4FA0-8BC5-B003B97F39AF}" srcOrd="4" destOrd="0" presId="urn:microsoft.com/office/officeart/2005/8/layout/hProcess9"/>
    <dgm:cxn modelId="{7F8DFC4D-460A-4B7E-9AF1-5D8FA11928A4}" type="presParOf" srcId="{C9475698-B8EE-4F58-A8C6-92DE3215B10B}" destId="{B3B4AEF6-1E77-4C47-8033-AB87E6C0E511}" srcOrd="5" destOrd="0" presId="urn:microsoft.com/office/officeart/2005/8/layout/hProcess9"/>
    <dgm:cxn modelId="{DC83976B-267C-4A7B-B301-145AC847006B}" type="presParOf" srcId="{C9475698-B8EE-4F58-A8C6-92DE3215B10B}" destId="{59BB7A80-4BE9-48FA-9CF7-1B0B674C944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8E45F4-EFE4-4DC9-BEFB-90A404F9AA72}" type="doc">
      <dgm:prSet loTypeId="urn:microsoft.com/office/officeart/2005/8/layout/gear1" loCatId="process" qsTypeId="urn:microsoft.com/office/officeart/2005/8/quickstyle/simple1" qsCatId="simple" csTypeId="urn:microsoft.com/office/officeart/2005/8/colors/accent1_2" csCatId="accent1" phldr="1"/>
      <dgm:spPr/>
    </dgm:pt>
    <dgm:pt modelId="{8AA3C9C6-F142-4D59-B792-B4428BC9B15F}">
      <dgm:prSet phldrT="[Text]"/>
      <dgm:spPr>
        <a:solidFill>
          <a:srgbClr val="C00000"/>
        </a:solidFill>
      </dgm:spPr>
      <dgm:t>
        <a:bodyPr/>
        <a:lstStyle/>
        <a:p>
          <a:r>
            <a:rPr lang="en-US" dirty="0"/>
            <a:t>OBC</a:t>
          </a:r>
        </a:p>
      </dgm:t>
    </dgm:pt>
    <dgm:pt modelId="{2B78348C-D2DA-4F0B-8872-D588539E0AA8}" type="parTrans" cxnId="{28FC8178-663E-4C02-A6A2-13EA29A74DFA}">
      <dgm:prSet/>
      <dgm:spPr/>
      <dgm:t>
        <a:bodyPr/>
        <a:lstStyle/>
        <a:p>
          <a:endParaRPr lang="en-US"/>
        </a:p>
      </dgm:t>
    </dgm:pt>
    <dgm:pt modelId="{5D32043F-96DE-4067-B792-95C92FEB390F}" type="sibTrans" cxnId="{28FC8178-663E-4C02-A6A2-13EA29A74DFA}">
      <dgm:prSet/>
      <dgm:spPr/>
      <dgm:t>
        <a:bodyPr/>
        <a:lstStyle/>
        <a:p>
          <a:endParaRPr lang="en-US"/>
        </a:p>
      </dgm:t>
    </dgm:pt>
    <dgm:pt modelId="{0A210FE2-5B2E-43E3-AB1C-E2E979D1C513}">
      <dgm:prSet phldrT="[Text]"/>
      <dgm:spPr>
        <a:solidFill>
          <a:schemeClr val="accent3">
            <a:lumMod val="75000"/>
          </a:schemeClr>
        </a:solidFill>
      </dgm:spPr>
      <dgm:t>
        <a:bodyPr/>
        <a:lstStyle/>
        <a:p>
          <a:r>
            <a:rPr lang="en-US" dirty="0"/>
            <a:t>Project Prepared</a:t>
          </a:r>
        </a:p>
      </dgm:t>
    </dgm:pt>
    <dgm:pt modelId="{CD31E162-1A70-4607-8F4D-D1064563745B}" type="parTrans" cxnId="{49BBA828-918E-44B5-90B7-9C08D6E1A211}">
      <dgm:prSet/>
      <dgm:spPr/>
      <dgm:t>
        <a:bodyPr/>
        <a:lstStyle/>
        <a:p>
          <a:endParaRPr lang="en-US"/>
        </a:p>
      </dgm:t>
    </dgm:pt>
    <dgm:pt modelId="{1DB35126-BCC4-4266-B00E-8DFE54CEACEB}" type="sibTrans" cxnId="{49BBA828-918E-44B5-90B7-9C08D6E1A211}">
      <dgm:prSet/>
      <dgm:spPr/>
      <dgm:t>
        <a:bodyPr/>
        <a:lstStyle/>
        <a:p>
          <a:endParaRPr lang="en-US"/>
        </a:p>
      </dgm:t>
    </dgm:pt>
    <dgm:pt modelId="{7BC09A5D-350F-4E83-982A-6280770C5014}">
      <dgm:prSet phldrT="[Text]"/>
      <dgm:spPr>
        <a:solidFill>
          <a:srgbClr val="CC66FF"/>
        </a:solidFill>
      </dgm:spPr>
      <dgm:t>
        <a:bodyPr/>
        <a:lstStyle/>
        <a:p>
          <a:r>
            <a:rPr lang="en-US" dirty="0"/>
            <a:t>Project Identified</a:t>
          </a:r>
        </a:p>
      </dgm:t>
    </dgm:pt>
    <dgm:pt modelId="{C8F36BD2-86F6-4504-BC37-0EBE0EC648C2}" type="parTrans" cxnId="{918B4C75-C657-4E6B-B8D4-6E656AC32FD3}">
      <dgm:prSet/>
      <dgm:spPr/>
      <dgm:t>
        <a:bodyPr/>
        <a:lstStyle/>
        <a:p>
          <a:endParaRPr lang="en-US"/>
        </a:p>
      </dgm:t>
    </dgm:pt>
    <dgm:pt modelId="{F6A07B3A-A26A-4116-84A4-9BCC0B5C47B2}" type="sibTrans" cxnId="{918B4C75-C657-4E6B-B8D4-6E656AC32FD3}">
      <dgm:prSet/>
      <dgm:spPr/>
      <dgm:t>
        <a:bodyPr/>
        <a:lstStyle/>
        <a:p>
          <a:endParaRPr lang="en-US"/>
        </a:p>
      </dgm:t>
    </dgm:pt>
    <dgm:pt modelId="{BEA0E0B6-5544-4DEA-9838-034E9984B9EB}" type="pres">
      <dgm:prSet presAssocID="{CE8E45F4-EFE4-4DC9-BEFB-90A404F9AA72}" presName="composite" presStyleCnt="0">
        <dgm:presLayoutVars>
          <dgm:chMax val="3"/>
          <dgm:animLvl val="lvl"/>
          <dgm:resizeHandles val="exact"/>
        </dgm:presLayoutVars>
      </dgm:prSet>
      <dgm:spPr/>
    </dgm:pt>
    <dgm:pt modelId="{D2365741-4C34-413E-A33A-2A5A9A77D5E0}" type="pres">
      <dgm:prSet presAssocID="{8AA3C9C6-F142-4D59-B792-B4428BC9B15F}" presName="gear1" presStyleLbl="node1" presStyleIdx="0" presStyleCnt="3">
        <dgm:presLayoutVars>
          <dgm:chMax val="1"/>
          <dgm:bulletEnabled val="1"/>
        </dgm:presLayoutVars>
      </dgm:prSet>
      <dgm:spPr/>
    </dgm:pt>
    <dgm:pt modelId="{BF93AC78-61CA-4C8B-B622-B8FDCE62F13E}" type="pres">
      <dgm:prSet presAssocID="{8AA3C9C6-F142-4D59-B792-B4428BC9B15F}" presName="gear1srcNode" presStyleLbl="node1" presStyleIdx="0" presStyleCnt="3"/>
      <dgm:spPr/>
    </dgm:pt>
    <dgm:pt modelId="{9BDF80BD-F7D5-4E86-A61E-606D6329C63B}" type="pres">
      <dgm:prSet presAssocID="{8AA3C9C6-F142-4D59-B792-B4428BC9B15F}" presName="gear1dstNode" presStyleLbl="node1" presStyleIdx="0" presStyleCnt="3"/>
      <dgm:spPr/>
    </dgm:pt>
    <dgm:pt modelId="{2DF23C47-F389-4308-8CBF-046DB38A3B41}" type="pres">
      <dgm:prSet presAssocID="{0A210FE2-5B2E-43E3-AB1C-E2E979D1C513}" presName="gear2" presStyleLbl="node1" presStyleIdx="1" presStyleCnt="3">
        <dgm:presLayoutVars>
          <dgm:chMax val="1"/>
          <dgm:bulletEnabled val="1"/>
        </dgm:presLayoutVars>
      </dgm:prSet>
      <dgm:spPr/>
    </dgm:pt>
    <dgm:pt modelId="{468F681F-71CB-4D46-8F60-CAB3CE7908DD}" type="pres">
      <dgm:prSet presAssocID="{0A210FE2-5B2E-43E3-AB1C-E2E979D1C513}" presName="gear2srcNode" presStyleLbl="node1" presStyleIdx="1" presStyleCnt="3"/>
      <dgm:spPr/>
    </dgm:pt>
    <dgm:pt modelId="{45AD0BA0-0CCA-49CF-91A7-6E814471A943}" type="pres">
      <dgm:prSet presAssocID="{0A210FE2-5B2E-43E3-AB1C-E2E979D1C513}" presName="gear2dstNode" presStyleLbl="node1" presStyleIdx="1" presStyleCnt="3"/>
      <dgm:spPr/>
    </dgm:pt>
    <dgm:pt modelId="{38743CB8-1415-40B7-A346-D40A6F4649DA}" type="pres">
      <dgm:prSet presAssocID="{7BC09A5D-350F-4E83-982A-6280770C5014}" presName="gear3" presStyleLbl="node1" presStyleIdx="2" presStyleCnt="3"/>
      <dgm:spPr/>
    </dgm:pt>
    <dgm:pt modelId="{C9EAD5D3-0A4E-4CC2-B84C-077A694F6C02}" type="pres">
      <dgm:prSet presAssocID="{7BC09A5D-350F-4E83-982A-6280770C5014}" presName="gear3tx" presStyleLbl="node1" presStyleIdx="2" presStyleCnt="3">
        <dgm:presLayoutVars>
          <dgm:chMax val="1"/>
          <dgm:bulletEnabled val="1"/>
        </dgm:presLayoutVars>
      </dgm:prSet>
      <dgm:spPr/>
    </dgm:pt>
    <dgm:pt modelId="{929CA690-1B35-435B-A809-605E90B57246}" type="pres">
      <dgm:prSet presAssocID="{7BC09A5D-350F-4E83-982A-6280770C5014}" presName="gear3srcNode" presStyleLbl="node1" presStyleIdx="2" presStyleCnt="3"/>
      <dgm:spPr/>
    </dgm:pt>
    <dgm:pt modelId="{D8C38877-360B-47CF-B638-6773F4126084}" type="pres">
      <dgm:prSet presAssocID="{7BC09A5D-350F-4E83-982A-6280770C5014}" presName="gear3dstNode" presStyleLbl="node1" presStyleIdx="2" presStyleCnt="3"/>
      <dgm:spPr/>
    </dgm:pt>
    <dgm:pt modelId="{DDDF49EF-F59E-44A6-BF28-34BC1AC4A760}" type="pres">
      <dgm:prSet presAssocID="{5D32043F-96DE-4067-B792-95C92FEB390F}" presName="connector1" presStyleLbl="sibTrans2D1" presStyleIdx="0" presStyleCnt="3"/>
      <dgm:spPr/>
    </dgm:pt>
    <dgm:pt modelId="{9707A209-AF9D-4167-A218-2FE058F194E6}" type="pres">
      <dgm:prSet presAssocID="{1DB35126-BCC4-4266-B00E-8DFE54CEACEB}" presName="connector2" presStyleLbl="sibTrans2D1" presStyleIdx="1" presStyleCnt="3"/>
      <dgm:spPr/>
    </dgm:pt>
    <dgm:pt modelId="{CC1668BF-0A40-4452-8317-E10917166CDD}" type="pres">
      <dgm:prSet presAssocID="{F6A07B3A-A26A-4116-84A4-9BCC0B5C47B2}" presName="connector3" presStyleLbl="sibTrans2D1" presStyleIdx="2" presStyleCnt="3"/>
      <dgm:spPr/>
    </dgm:pt>
  </dgm:ptLst>
  <dgm:cxnLst>
    <dgm:cxn modelId="{3A9D1E05-8742-4F95-AC39-AB0DDDC7E958}" type="presOf" srcId="{1DB35126-BCC4-4266-B00E-8DFE54CEACEB}" destId="{9707A209-AF9D-4167-A218-2FE058F194E6}" srcOrd="0" destOrd="0" presId="urn:microsoft.com/office/officeart/2005/8/layout/gear1"/>
    <dgm:cxn modelId="{2377550E-1401-4000-94FB-06C4B7A28EFD}" type="presOf" srcId="{8AA3C9C6-F142-4D59-B792-B4428BC9B15F}" destId="{BF93AC78-61CA-4C8B-B622-B8FDCE62F13E}" srcOrd="1" destOrd="0" presId="urn:microsoft.com/office/officeart/2005/8/layout/gear1"/>
    <dgm:cxn modelId="{FB9A0226-B0D5-4C31-B7DA-6992B7503A7E}" type="presOf" srcId="{7BC09A5D-350F-4E83-982A-6280770C5014}" destId="{38743CB8-1415-40B7-A346-D40A6F4649DA}" srcOrd="0" destOrd="0" presId="urn:microsoft.com/office/officeart/2005/8/layout/gear1"/>
    <dgm:cxn modelId="{89A0A926-1B17-44D1-8FEB-76C31C85752E}" type="presOf" srcId="{7BC09A5D-350F-4E83-982A-6280770C5014}" destId="{D8C38877-360B-47CF-B638-6773F4126084}" srcOrd="3" destOrd="0" presId="urn:microsoft.com/office/officeart/2005/8/layout/gear1"/>
    <dgm:cxn modelId="{49BBA828-918E-44B5-90B7-9C08D6E1A211}" srcId="{CE8E45F4-EFE4-4DC9-BEFB-90A404F9AA72}" destId="{0A210FE2-5B2E-43E3-AB1C-E2E979D1C513}" srcOrd="1" destOrd="0" parTransId="{CD31E162-1A70-4607-8F4D-D1064563745B}" sibTransId="{1DB35126-BCC4-4266-B00E-8DFE54CEACEB}"/>
    <dgm:cxn modelId="{558C583B-B35C-477B-801F-F469A089C414}" type="presOf" srcId="{8AA3C9C6-F142-4D59-B792-B4428BC9B15F}" destId="{D2365741-4C34-413E-A33A-2A5A9A77D5E0}" srcOrd="0" destOrd="0" presId="urn:microsoft.com/office/officeart/2005/8/layout/gear1"/>
    <dgm:cxn modelId="{FFEBAE47-6EB3-4EF9-BDEC-C54547CF5261}" type="presOf" srcId="{8AA3C9C6-F142-4D59-B792-B4428BC9B15F}" destId="{9BDF80BD-F7D5-4E86-A61E-606D6329C63B}" srcOrd="2" destOrd="0" presId="urn:microsoft.com/office/officeart/2005/8/layout/gear1"/>
    <dgm:cxn modelId="{918B4C75-C657-4E6B-B8D4-6E656AC32FD3}" srcId="{CE8E45F4-EFE4-4DC9-BEFB-90A404F9AA72}" destId="{7BC09A5D-350F-4E83-982A-6280770C5014}" srcOrd="2" destOrd="0" parTransId="{C8F36BD2-86F6-4504-BC37-0EBE0EC648C2}" sibTransId="{F6A07B3A-A26A-4116-84A4-9BCC0B5C47B2}"/>
    <dgm:cxn modelId="{28FC8178-663E-4C02-A6A2-13EA29A74DFA}" srcId="{CE8E45F4-EFE4-4DC9-BEFB-90A404F9AA72}" destId="{8AA3C9C6-F142-4D59-B792-B4428BC9B15F}" srcOrd="0" destOrd="0" parTransId="{2B78348C-D2DA-4F0B-8872-D588539E0AA8}" sibTransId="{5D32043F-96DE-4067-B792-95C92FEB390F}"/>
    <dgm:cxn modelId="{4A1E977B-4089-4803-B762-39547ADEF8CB}" type="presOf" srcId="{5D32043F-96DE-4067-B792-95C92FEB390F}" destId="{DDDF49EF-F59E-44A6-BF28-34BC1AC4A760}" srcOrd="0" destOrd="0" presId="urn:microsoft.com/office/officeart/2005/8/layout/gear1"/>
    <dgm:cxn modelId="{CC667986-029C-4295-BF44-856C87D9C2C4}" type="presOf" srcId="{0A210FE2-5B2E-43E3-AB1C-E2E979D1C513}" destId="{468F681F-71CB-4D46-8F60-CAB3CE7908DD}" srcOrd="1" destOrd="0" presId="urn:microsoft.com/office/officeart/2005/8/layout/gear1"/>
    <dgm:cxn modelId="{F3E3F594-0427-4BD3-9178-9967CA5E7435}" type="presOf" srcId="{0A210FE2-5B2E-43E3-AB1C-E2E979D1C513}" destId="{2DF23C47-F389-4308-8CBF-046DB38A3B41}" srcOrd="0" destOrd="0" presId="urn:microsoft.com/office/officeart/2005/8/layout/gear1"/>
    <dgm:cxn modelId="{73EE46A6-F53E-4F3A-AF7A-7EEC6EF6F377}" type="presOf" srcId="{F6A07B3A-A26A-4116-84A4-9BCC0B5C47B2}" destId="{CC1668BF-0A40-4452-8317-E10917166CDD}" srcOrd="0" destOrd="0" presId="urn:microsoft.com/office/officeart/2005/8/layout/gear1"/>
    <dgm:cxn modelId="{2693F6B4-A83D-4F98-A16A-39AA285CE1D0}" type="presOf" srcId="{CE8E45F4-EFE4-4DC9-BEFB-90A404F9AA72}" destId="{BEA0E0B6-5544-4DEA-9838-034E9984B9EB}" srcOrd="0" destOrd="0" presId="urn:microsoft.com/office/officeart/2005/8/layout/gear1"/>
    <dgm:cxn modelId="{29EC29BD-B7E6-4422-ACE7-411AC14B9D38}" type="presOf" srcId="{0A210FE2-5B2E-43E3-AB1C-E2E979D1C513}" destId="{45AD0BA0-0CCA-49CF-91A7-6E814471A943}" srcOrd="2" destOrd="0" presId="urn:microsoft.com/office/officeart/2005/8/layout/gear1"/>
    <dgm:cxn modelId="{E70F64DB-0CB8-4584-9793-EEA5012EE4E5}" type="presOf" srcId="{7BC09A5D-350F-4E83-982A-6280770C5014}" destId="{929CA690-1B35-435B-A809-605E90B57246}" srcOrd="2" destOrd="0" presId="urn:microsoft.com/office/officeart/2005/8/layout/gear1"/>
    <dgm:cxn modelId="{F3F950E6-8CD7-4E29-BE4A-92A57FA65CB1}" type="presOf" srcId="{7BC09A5D-350F-4E83-982A-6280770C5014}" destId="{C9EAD5D3-0A4E-4CC2-B84C-077A694F6C02}" srcOrd="1" destOrd="0" presId="urn:microsoft.com/office/officeart/2005/8/layout/gear1"/>
    <dgm:cxn modelId="{A8304014-247A-4D0F-8B86-83BD3946A084}" type="presParOf" srcId="{BEA0E0B6-5544-4DEA-9838-034E9984B9EB}" destId="{D2365741-4C34-413E-A33A-2A5A9A77D5E0}" srcOrd="0" destOrd="0" presId="urn:microsoft.com/office/officeart/2005/8/layout/gear1"/>
    <dgm:cxn modelId="{022EBD57-9C56-4AD1-9933-5D7BB1B6B972}" type="presParOf" srcId="{BEA0E0B6-5544-4DEA-9838-034E9984B9EB}" destId="{BF93AC78-61CA-4C8B-B622-B8FDCE62F13E}" srcOrd="1" destOrd="0" presId="urn:microsoft.com/office/officeart/2005/8/layout/gear1"/>
    <dgm:cxn modelId="{7D4F0BDE-7A43-4492-B67E-9956D27391C7}" type="presParOf" srcId="{BEA0E0B6-5544-4DEA-9838-034E9984B9EB}" destId="{9BDF80BD-F7D5-4E86-A61E-606D6329C63B}" srcOrd="2" destOrd="0" presId="urn:microsoft.com/office/officeart/2005/8/layout/gear1"/>
    <dgm:cxn modelId="{3A68E595-2E74-4D76-8087-ECFCEFE0C969}" type="presParOf" srcId="{BEA0E0B6-5544-4DEA-9838-034E9984B9EB}" destId="{2DF23C47-F389-4308-8CBF-046DB38A3B41}" srcOrd="3" destOrd="0" presId="urn:microsoft.com/office/officeart/2005/8/layout/gear1"/>
    <dgm:cxn modelId="{26C57E62-99AA-4CCB-9452-1EBF6C1E071A}" type="presParOf" srcId="{BEA0E0B6-5544-4DEA-9838-034E9984B9EB}" destId="{468F681F-71CB-4D46-8F60-CAB3CE7908DD}" srcOrd="4" destOrd="0" presId="urn:microsoft.com/office/officeart/2005/8/layout/gear1"/>
    <dgm:cxn modelId="{A80DD97B-EE9C-4008-AB53-1EC90E80271B}" type="presParOf" srcId="{BEA0E0B6-5544-4DEA-9838-034E9984B9EB}" destId="{45AD0BA0-0CCA-49CF-91A7-6E814471A943}" srcOrd="5" destOrd="0" presId="urn:microsoft.com/office/officeart/2005/8/layout/gear1"/>
    <dgm:cxn modelId="{655B45B0-3612-4DC7-B593-D13BA15B34FE}" type="presParOf" srcId="{BEA0E0B6-5544-4DEA-9838-034E9984B9EB}" destId="{38743CB8-1415-40B7-A346-D40A6F4649DA}" srcOrd="6" destOrd="0" presId="urn:microsoft.com/office/officeart/2005/8/layout/gear1"/>
    <dgm:cxn modelId="{5A2D5AD1-99E5-4F67-B8DC-AFD083AF6574}" type="presParOf" srcId="{BEA0E0B6-5544-4DEA-9838-034E9984B9EB}" destId="{C9EAD5D3-0A4E-4CC2-B84C-077A694F6C02}" srcOrd="7" destOrd="0" presId="urn:microsoft.com/office/officeart/2005/8/layout/gear1"/>
    <dgm:cxn modelId="{9A7B5228-F5C9-44F0-BB01-D87072D65CD3}" type="presParOf" srcId="{BEA0E0B6-5544-4DEA-9838-034E9984B9EB}" destId="{929CA690-1B35-435B-A809-605E90B57246}" srcOrd="8" destOrd="0" presId="urn:microsoft.com/office/officeart/2005/8/layout/gear1"/>
    <dgm:cxn modelId="{E6DE81C4-1925-4D17-8C3F-071A83E51822}" type="presParOf" srcId="{BEA0E0B6-5544-4DEA-9838-034E9984B9EB}" destId="{D8C38877-360B-47CF-B638-6773F4126084}" srcOrd="9" destOrd="0" presId="urn:microsoft.com/office/officeart/2005/8/layout/gear1"/>
    <dgm:cxn modelId="{146A4B17-16DB-40C1-ABA1-A750204E6763}" type="presParOf" srcId="{BEA0E0B6-5544-4DEA-9838-034E9984B9EB}" destId="{DDDF49EF-F59E-44A6-BF28-34BC1AC4A760}" srcOrd="10" destOrd="0" presId="urn:microsoft.com/office/officeart/2005/8/layout/gear1"/>
    <dgm:cxn modelId="{F90F623A-87FD-44A1-985A-CF2ABED982B0}" type="presParOf" srcId="{BEA0E0B6-5544-4DEA-9838-034E9984B9EB}" destId="{9707A209-AF9D-4167-A218-2FE058F194E6}" srcOrd="11" destOrd="0" presId="urn:microsoft.com/office/officeart/2005/8/layout/gear1"/>
    <dgm:cxn modelId="{5D9CD1E4-68C9-4DAE-A60E-98B49A73F95D}" type="presParOf" srcId="{BEA0E0B6-5544-4DEA-9838-034E9984B9EB}" destId="{CC1668BF-0A40-4452-8317-E10917166CD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70C096-4298-4927-BE41-5E48F06BDEE6}" type="doc">
      <dgm:prSet loTypeId="urn:microsoft.com/office/officeart/2005/8/layout/gear1" loCatId="cycle" qsTypeId="urn:microsoft.com/office/officeart/2005/8/quickstyle/simple1" qsCatId="simple" csTypeId="urn:microsoft.com/office/officeart/2005/8/colors/accent1_2" csCatId="accent1" phldr="1"/>
      <dgm:spPr/>
    </dgm:pt>
    <dgm:pt modelId="{FD53D111-B52C-4BD3-B6C0-73ED30438510}">
      <dgm:prSet phldrT="[Text]" custT="1"/>
      <dgm:spPr>
        <a:solidFill>
          <a:srgbClr val="FF0000"/>
        </a:solidFill>
      </dgm:spPr>
      <dgm:t>
        <a:bodyPr/>
        <a:lstStyle/>
        <a:p>
          <a:r>
            <a:rPr lang="en-US" sz="1200" dirty="0"/>
            <a:t>Project Implemented</a:t>
          </a:r>
        </a:p>
      </dgm:t>
    </dgm:pt>
    <dgm:pt modelId="{E25CAC5B-AC9E-437B-9F50-1F648C97876F}" type="parTrans" cxnId="{B7168867-D65A-4AAA-ACC6-C4CCEAF25A36}">
      <dgm:prSet/>
      <dgm:spPr/>
      <dgm:t>
        <a:bodyPr/>
        <a:lstStyle/>
        <a:p>
          <a:endParaRPr lang="en-US"/>
        </a:p>
      </dgm:t>
    </dgm:pt>
    <dgm:pt modelId="{7A73EDF6-D248-4178-8373-27E5FD476707}" type="sibTrans" cxnId="{B7168867-D65A-4AAA-ACC6-C4CCEAF25A36}">
      <dgm:prSet/>
      <dgm:spPr/>
      <dgm:t>
        <a:bodyPr/>
        <a:lstStyle/>
        <a:p>
          <a:endParaRPr lang="en-US"/>
        </a:p>
      </dgm:t>
    </dgm:pt>
    <dgm:pt modelId="{9EC84CC7-67BE-4B8B-A573-502148B0F4C4}">
      <dgm:prSet phldrT="[Text]" custT="1"/>
      <dgm:spPr>
        <a:solidFill>
          <a:srgbClr val="FFC000"/>
        </a:solidFill>
      </dgm:spPr>
      <dgm:t>
        <a:bodyPr/>
        <a:lstStyle/>
        <a:p>
          <a:r>
            <a:rPr lang="en-US" sz="1300" dirty="0">
              <a:solidFill>
                <a:sysClr val="windowText" lastClr="000000"/>
              </a:solidFill>
            </a:rPr>
            <a:t>Investor Procured</a:t>
          </a:r>
        </a:p>
      </dgm:t>
    </dgm:pt>
    <dgm:pt modelId="{FAA2FDEC-9769-4F74-B956-7E4435F92FE4}" type="parTrans" cxnId="{89087BEF-8555-4E41-B5AF-4E42A003130E}">
      <dgm:prSet/>
      <dgm:spPr/>
      <dgm:t>
        <a:bodyPr/>
        <a:lstStyle/>
        <a:p>
          <a:endParaRPr lang="en-US"/>
        </a:p>
      </dgm:t>
    </dgm:pt>
    <dgm:pt modelId="{7E298B8F-C6CE-41AD-A787-B30ECBFD314C}" type="sibTrans" cxnId="{89087BEF-8555-4E41-B5AF-4E42A003130E}">
      <dgm:prSet/>
      <dgm:spPr/>
      <dgm:t>
        <a:bodyPr/>
        <a:lstStyle/>
        <a:p>
          <a:endParaRPr lang="en-US"/>
        </a:p>
      </dgm:t>
    </dgm:pt>
    <dgm:pt modelId="{5CAA10D5-D0E4-483D-A50A-9924CDA3F7E5}">
      <dgm:prSet phldrT="[Text]" custT="1"/>
      <dgm:spPr>
        <a:solidFill>
          <a:schemeClr val="tx2">
            <a:lumMod val="75000"/>
          </a:schemeClr>
        </a:solidFill>
      </dgm:spPr>
      <dgm:t>
        <a:bodyPr/>
        <a:lstStyle/>
        <a:p>
          <a:r>
            <a:rPr lang="en-US" sz="1800" dirty="0"/>
            <a:t>FBC</a:t>
          </a:r>
        </a:p>
      </dgm:t>
    </dgm:pt>
    <dgm:pt modelId="{00FFF156-103A-4587-BA79-24218704B143}" type="parTrans" cxnId="{5A394A6F-83FC-4154-8288-D9D4939B3A7F}">
      <dgm:prSet/>
      <dgm:spPr/>
      <dgm:t>
        <a:bodyPr/>
        <a:lstStyle/>
        <a:p>
          <a:endParaRPr lang="en-US"/>
        </a:p>
      </dgm:t>
    </dgm:pt>
    <dgm:pt modelId="{C92D12A7-4CB7-4F88-BCF8-99FFB7B23E64}" type="sibTrans" cxnId="{5A394A6F-83FC-4154-8288-D9D4939B3A7F}">
      <dgm:prSet/>
      <dgm:spPr/>
      <dgm:t>
        <a:bodyPr/>
        <a:lstStyle/>
        <a:p>
          <a:endParaRPr lang="en-US"/>
        </a:p>
      </dgm:t>
    </dgm:pt>
    <dgm:pt modelId="{9FF6B186-D3FB-46BC-93BA-5F89901EE10E}" type="pres">
      <dgm:prSet presAssocID="{8370C096-4298-4927-BE41-5E48F06BDEE6}" presName="composite" presStyleCnt="0">
        <dgm:presLayoutVars>
          <dgm:chMax val="3"/>
          <dgm:animLvl val="lvl"/>
          <dgm:resizeHandles val="exact"/>
        </dgm:presLayoutVars>
      </dgm:prSet>
      <dgm:spPr/>
    </dgm:pt>
    <dgm:pt modelId="{01C8EB4C-9C6F-4845-9B37-6C991C56F202}" type="pres">
      <dgm:prSet presAssocID="{FD53D111-B52C-4BD3-B6C0-73ED30438510}" presName="gear1" presStyleLbl="node1" presStyleIdx="0" presStyleCnt="3" custScaleX="80047" custScaleY="78877" custLinFactNeighborX="1429" custLinFactNeighborY="364">
        <dgm:presLayoutVars>
          <dgm:chMax val="1"/>
          <dgm:bulletEnabled val="1"/>
        </dgm:presLayoutVars>
      </dgm:prSet>
      <dgm:spPr/>
    </dgm:pt>
    <dgm:pt modelId="{1041F871-6306-4305-AE23-DEAC268D24B2}" type="pres">
      <dgm:prSet presAssocID="{FD53D111-B52C-4BD3-B6C0-73ED30438510}" presName="gear1srcNode" presStyleLbl="node1" presStyleIdx="0" presStyleCnt="3"/>
      <dgm:spPr/>
    </dgm:pt>
    <dgm:pt modelId="{B76EA0BA-214F-4B48-B809-019C55FB3479}" type="pres">
      <dgm:prSet presAssocID="{FD53D111-B52C-4BD3-B6C0-73ED30438510}" presName="gear1dstNode" presStyleLbl="node1" presStyleIdx="0" presStyleCnt="3"/>
      <dgm:spPr/>
    </dgm:pt>
    <dgm:pt modelId="{8BE489A9-4F7C-4AFB-8282-C6BC3D4D09DB}" type="pres">
      <dgm:prSet presAssocID="{9EC84CC7-67BE-4B8B-A573-502148B0F4C4}" presName="gear2" presStyleLbl="node1" presStyleIdx="1" presStyleCnt="3" custScaleY="99999" custLinFactNeighborX="-17954" custLinFactNeighborY="12576">
        <dgm:presLayoutVars>
          <dgm:chMax val="1"/>
          <dgm:bulletEnabled val="1"/>
        </dgm:presLayoutVars>
      </dgm:prSet>
      <dgm:spPr/>
    </dgm:pt>
    <dgm:pt modelId="{F991375F-278E-4BC5-831D-09F29483A099}" type="pres">
      <dgm:prSet presAssocID="{9EC84CC7-67BE-4B8B-A573-502148B0F4C4}" presName="gear2srcNode" presStyleLbl="node1" presStyleIdx="1" presStyleCnt="3"/>
      <dgm:spPr/>
    </dgm:pt>
    <dgm:pt modelId="{92F083D2-A8C8-4027-A797-50E57377FD26}" type="pres">
      <dgm:prSet presAssocID="{9EC84CC7-67BE-4B8B-A573-502148B0F4C4}" presName="gear2dstNode" presStyleLbl="node1" presStyleIdx="1" presStyleCnt="3"/>
      <dgm:spPr/>
    </dgm:pt>
    <dgm:pt modelId="{37E5A683-C591-4A2C-911D-E2581EBF2098}" type="pres">
      <dgm:prSet presAssocID="{5CAA10D5-D0E4-483D-A50A-9924CDA3F7E5}" presName="gear3" presStyleLbl="node1" presStyleIdx="2" presStyleCnt="3" custScaleX="154004" custScaleY="158520"/>
      <dgm:spPr/>
    </dgm:pt>
    <dgm:pt modelId="{EAC9C8F9-C468-4FDE-886B-02EF883DD494}" type="pres">
      <dgm:prSet presAssocID="{5CAA10D5-D0E4-483D-A50A-9924CDA3F7E5}" presName="gear3tx" presStyleLbl="node1" presStyleIdx="2" presStyleCnt="3">
        <dgm:presLayoutVars>
          <dgm:chMax val="1"/>
          <dgm:bulletEnabled val="1"/>
        </dgm:presLayoutVars>
      </dgm:prSet>
      <dgm:spPr/>
    </dgm:pt>
    <dgm:pt modelId="{528FF386-4E75-445F-8B2D-CDF1E9BC8DCA}" type="pres">
      <dgm:prSet presAssocID="{5CAA10D5-D0E4-483D-A50A-9924CDA3F7E5}" presName="gear3srcNode" presStyleLbl="node1" presStyleIdx="2" presStyleCnt="3"/>
      <dgm:spPr/>
    </dgm:pt>
    <dgm:pt modelId="{EFBD89BC-86FD-4E35-8861-6DE33CB9E0BB}" type="pres">
      <dgm:prSet presAssocID="{5CAA10D5-D0E4-483D-A50A-9924CDA3F7E5}" presName="gear3dstNode" presStyleLbl="node1" presStyleIdx="2" presStyleCnt="3"/>
      <dgm:spPr/>
    </dgm:pt>
    <dgm:pt modelId="{A4535430-6934-4AF9-BF8F-7B8085822456}" type="pres">
      <dgm:prSet presAssocID="{7A73EDF6-D248-4178-8373-27E5FD476707}" presName="connector1" presStyleLbl="sibTrans2D1" presStyleIdx="0" presStyleCnt="3" custScaleX="69948" custScaleY="85458"/>
      <dgm:spPr/>
    </dgm:pt>
    <dgm:pt modelId="{454FA904-A21B-49C0-BF06-A8114BA4ECE1}" type="pres">
      <dgm:prSet presAssocID="{7E298B8F-C6CE-41AD-A787-B30ECBFD314C}" presName="connector2" presStyleLbl="sibTrans2D1" presStyleIdx="1" presStyleCnt="3" custLinFactNeighborX="-13521" custLinFactNeighborY="4256"/>
      <dgm:spPr/>
    </dgm:pt>
    <dgm:pt modelId="{A350B336-99C6-45F0-8078-6F227BCA933B}" type="pres">
      <dgm:prSet presAssocID="{C92D12A7-4CB7-4F88-BCF8-99FFB7B23E64}" presName="connector3" presStyleLbl="sibTrans2D1" presStyleIdx="2" presStyleCnt="3" custScaleX="133207" custScaleY="115780"/>
      <dgm:spPr/>
    </dgm:pt>
  </dgm:ptLst>
  <dgm:cxnLst>
    <dgm:cxn modelId="{0E369100-E863-4718-BA5A-271E9C837E2F}" type="presOf" srcId="{FD53D111-B52C-4BD3-B6C0-73ED30438510}" destId="{1041F871-6306-4305-AE23-DEAC268D24B2}" srcOrd="1" destOrd="0" presId="urn:microsoft.com/office/officeart/2005/8/layout/gear1"/>
    <dgm:cxn modelId="{7BC0BA01-AA77-4C5E-B67A-00C632CEFC11}" type="presOf" srcId="{9EC84CC7-67BE-4B8B-A573-502148B0F4C4}" destId="{F991375F-278E-4BC5-831D-09F29483A099}" srcOrd="1" destOrd="0" presId="urn:microsoft.com/office/officeart/2005/8/layout/gear1"/>
    <dgm:cxn modelId="{92BD820A-8A08-4F51-9F62-1B3F3FCF6956}" type="presOf" srcId="{5CAA10D5-D0E4-483D-A50A-9924CDA3F7E5}" destId="{37E5A683-C591-4A2C-911D-E2581EBF2098}" srcOrd="0" destOrd="0" presId="urn:microsoft.com/office/officeart/2005/8/layout/gear1"/>
    <dgm:cxn modelId="{B187FE1A-D10B-454F-8CBF-A147749AA323}" type="presOf" srcId="{7A73EDF6-D248-4178-8373-27E5FD476707}" destId="{A4535430-6934-4AF9-BF8F-7B8085822456}" srcOrd="0" destOrd="0" presId="urn:microsoft.com/office/officeart/2005/8/layout/gear1"/>
    <dgm:cxn modelId="{63331A1F-07A4-4428-944A-8257F15E8CB9}" type="presOf" srcId="{C92D12A7-4CB7-4F88-BCF8-99FFB7B23E64}" destId="{A350B336-99C6-45F0-8078-6F227BCA933B}" srcOrd="0" destOrd="0" presId="urn:microsoft.com/office/officeart/2005/8/layout/gear1"/>
    <dgm:cxn modelId="{EDEF401F-5A0D-4D21-B4F3-60F92D8B5721}" type="presOf" srcId="{5CAA10D5-D0E4-483D-A50A-9924CDA3F7E5}" destId="{EFBD89BC-86FD-4E35-8861-6DE33CB9E0BB}" srcOrd="3" destOrd="0" presId="urn:microsoft.com/office/officeart/2005/8/layout/gear1"/>
    <dgm:cxn modelId="{1642373B-D100-42F2-A321-6AD9109C6113}" type="presOf" srcId="{5CAA10D5-D0E4-483D-A50A-9924CDA3F7E5}" destId="{EAC9C8F9-C468-4FDE-886B-02EF883DD494}" srcOrd="1" destOrd="0" presId="urn:microsoft.com/office/officeart/2005/8/layout/gear1"/>
    <dgm:cxn modelId="{A7CC1D5D-1CC1-4E70-9A0C-33B9FE881CFA}" type="presOf" srcId="{8370C096-4298-4927-BE41-5E48F06BDEE6}" destId="{9FF6B186-D3FB-46BC-93BA-5F89901EE10E}" srcOrd="0" destOrd="0" presId="urn:microsoft.com/office/officeart/2005/8/layout/gear1"/>
    <dgm:cxn modelId="{C22F5964-37F2-4E84-B163-C023128044C6}" type="presOf" srcId="{5CAA10D5-D0E4-483D-A50A-9924CDA3F7E5}" destId="{528FF386-4E75-445F-8B2D-CDF1E9BC8DCA}" srcOrd="2" destOrd="0" presId="urn:microsoft.com/office/officeart/2005/8/layout/gear1"/>
    <dgm:cxn modelId="{B7168867-D65A-4AAA-ACC6-C4CCEAF25A36}" srcId="{8370C096-4298-4927-BE41-5E48F06BDEE6}" destId="{FD53D111-B52C-4BD3-B6C0-73ED30438510}" srcOrd="0" destOrd="0" parTransId="{E25CAC5B-AC9E-437B-9F50-1F648C97876F}" sibTransId="{7A73EDF6-D248-4178-8373-27E5FD476707}"/>
    <dgm:cxn modelId="{5A394A6F-83FC-4154-8288-D9D4939B3A7F}" srcId="{8370C096-4298-4927-BE41-5E48F06BDEE6}" destId="{5CAA10D5-D0E4-483D-A50A-9924CDA3F7E5}" srcOrd="2" destOrd="0" parTransId="{00FFF156-103A-4587-BA79-24218704B143}" sibTransId="{C92D12A7-4CB7-4F88-BCF8-99FFB7B23E64}"/>
    <dgm:cxn modelId="{4A2AEE74-8847-4179-888C-25CE4445FE35}" type="presOf" srcId="{FD53D111-B52C-4BD3-B6C0-73ED30438510}" destId="{01C8EB4C-9C6F-4845-9B37-6C991C56F202}" srcOrd="0" destOrd="0" presId="urn:microsoft.com/office/officeart/2005/8/layout/gear1"/>
    <dgm:cxn modelId="{23892F7F-67C3-4D01-AF74-7EFD28BCEDBC}" type="presOf" srcId="{9EC84CC7-67BE-4B8B-A573-502148B0F4C4}" destId="{92F083D2-A8C8-4027-A797-50E57377FD26}" srcOrd="2" destOrd="0" presId="urn:microsoft.com/office/officeart/2005/8/layout/gear1"/>
    <dgm:cxn modelId="{BC069AA5-8BB3-438D-AE7C-DBEF29BA3032}" type="presOf" srcId="{FD53D111-B52C-4BD3-B6C0-73ED30438510}" destId="{B76EA0BA-214F-4B48-B809-019C55FB3479}" srcOrd="2" destOrd="0" presId="urn:microsoft.com/office/officeart/2005/8/layout/gear1"/>
    <dgm:cxn modelId="{5955DBB9-B8DC-4CFA-9047-1350934453C3}" type="presOf" srcId="{9EC84CC7-67BE-4B8B-A573-502148B0F4C4}" destId="{8BE489A9-4F7C-4AFB-8282-C6BC3D4D09DB}" srcOrd="0" destOrd="0" presId="urn:microsoft.com/office/officeart/2005/8/layout/gear1"/>
    <dgm:cxn modelId="{6420ABC2-B5C6-4352-96CD-4DD1D833C36F}" type="presOf" srcId="{7E298B8F-C6CE-41AD-A787-B30ECBFD314C}" destId="{454FA904-A21B-49C0-BF06-A8114BA4ECE1}" srcOrd="0" destOrd="0" presId="urn:microsoft.com/office/officeart/2005/8/layout/gear1"/>
    <dgm:cxn modelId="{89087BEF-8555-4E41-B5AF-4E42A003130E}" srcId="{8370C096-4298-4927-BE41-5E48F06BDEE6}" destId="{9EC84CC7-67BE-4B8B-A573-502148B0F4C4}" srcOrd="1" destOrd="0" parTransId="{FAA2FDEC-9769-4F74-B956-7E4435F92FE4}" sibTransId="{7E298B8F-C6CE-41AD-A787-B30ECBFD314C}"/>
    <dgm:cxn modelId="{57378843-A096-4FFE-B34E-E9433215FBC4}" type="presParOf" srcId="{9FF6B186-D3FB-46BC-93BA-5F89901EE10E}" destId="{01C8EB4C-9C6F-4845-9B37-6C991C56F202}" srcOrd="0" destOrd="0" presId="urn:microsoft.com/office/officeart/2005/8/layout/gear1"/>
    <dgm:cxn modelId="{68023A0D-1304-4D39-B4F7-7DD3C8946386}" type="presParOf" srcId="{9FF6B186-D3FB-46BC-93BA-5F89901EE10E}" destId="{1041F871-6306-4305-AE23-DEAC268D24B2}" srcOrd="1" destOrd="0" presId="urn:microsoft.com/office/officeart/2005/8/layout/gear1"/>
    <dgm:cxn modelId="{A5004A41-3AB5-4D27-AC33-09230F110253}" type="presParOf" srcId="{9FF6B186-D3FB-46BC-93BA-5F89901EE10E}" destId="{B76EA0BA-214F-4B48-B809-019C55FB3479}" srcOrd="2" destOrd="0" presId="urn:microsoft.com/office/officeart/2005/8/layout/gear1"/>
    <dgm:cxn modelId="{CFEF458D-371A-4B75-B0E6-CD7F284674E9}" type="presParOf" srcId="{9FF6B186-D3FB-46BC-93BA-5F89901EE10E}" destId="{8BE489A9-4F7C-4AFB-8282-C6BC3D4D09DB}" srcOrd="3" destOrd="0" presId="urn:microsoft.com/office/officeart/2005/8/layout/gear1"/>
    <dgm:cxn modelId="{9EA55395-3AFE-4178-B88A-BBEE0691D6DB}" type="presParOf" srcId="{9FF6B186-D3FB-46BC-93BA-5F89901EE10E}" destId="{F991375F-278E-4BC5-831D-09F29483A099}" srcOrd="4" destOrd="0" presId="urn:microsoft.com/office/officeart/2005/8/layout/gear1"/>
    <dgm:cxn modelId="{6D783BCF-5E7B-4412-B809-BAB53721F7A2}" type="presParOf" srcId="{9FF6B186-D3FB-46BC-93BA-5F89901EE10E}" destId="{92F083D2-A8C8-4027-A797-50E57377FD26}" srcOrd="5" destOrd="0" presId="urn:microsoft.com/office/officeart/2005/8/layout/gear1"/>
    <dgm:cxn modelId="{DCF8B024-2D6E-4613-A0DB-F272C7259E9D}" type="presParOf" srcId="{9FF6B186-D3FB-46BC-93BA-5F89901EE10E}" destId="{37E5A683-C591-4A2C-911D-E2581EBF2098}" srcOrd="6" destOrd="0" presId="urn:microsoft.com/office/officeart/2005/8/layout/gear1"/>
    <dgm:cxn modelId="{74ECE814-18F7-4799-BE42-981265A0F893}" type="presParOf" srcId="{9FF6B186-D3FB-46BC-93BA-5F89901EE10E}" destId="{EAC9C8F9-C468-4FDE-886B-02EF883DD494}" srcOrd="7" destOrd="0" presId="urn:microsoft.com/office/officeart/2005/8/layout/gear1"/>
    <dgm:cxn modelId="{72516BA6-2609-43BD-95AE-BBED50E9CC5F}" type="presParOf" srcId="{9FF6B186-D3FB-46BC-93BA-5F89901EE10E}" destId="{528FF386-4E75-445F-8B2D-CDF1E9BC8DCA}" srcOrd="8" destOrd="0" presId="urn:microsoft.com/office/officeart/2005/8/layout/gear1"/>
    <dgm:cxn modelId="{0290F532-DA64-4AB3-8B38-5FBC5E128B7E}" type="presParOf" srcId="{9FF6B186-D3FB-46BC-93BA-5F89901EE10E}" destId="{EFBD89BC-86FD-4E35-8861-6DE33CB9E0BB}" srcOrd="9" destOrd="0" presId="urn:microsoft.com/office/officeart/2005/8/layout/gear1"/>
    <dgm:cxn modelId="{C26F9F4E-FE5F-4B71-B43D-DF7B3CF93786}" type="presParOf" srcId="{9FF6B186-D3FB-46BC-93BA-5F89901EE10E}" destId="{A4535430-6934-4AF9-BF8F-7B8085822456}" srcOrd="10" destOrd="0" presId="urn:microsoft.com/office/officeart/2005/8/layout/gear1"/>
    <dgm:cxn modelId="{0F464275-5519-4359-A2F4-4E1B0B1C7BC1}" type="presParOf" srcId="{9FF6B186-D3FB-46BC-93BA-5F89901EE10E}" destId="{454FA904-A21B-49C0-BF06-A8114BA4ECE1}" srcOrd="11" destOrd="0" presId="urn:microsoft.com/office/officeart/2005/8/layout/gear1"/>
    <dgm:cxn modelId="{165EFDF6-D3F2-4E38-B2D5-714634CAEB66}" type="presParOf" srcId="{9FF6B186-D3FB-46BC-93BA-5F89901EE10E}" destId="{A350B336-99C6-45F0-8078-6F227BCA933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01948-52AC-4AFF-B662-9E1FEF0689D9}">
      <dsp:nvSpPr>
        <dsp:cNvPr id="0" name=""/>
        <dsp:cNvSpPr/>
      </dsp:nvSpPr>
      <dsp:spPr>
        <a:xfrm>
          <a:off x="4" y="0"/>
          <a:ext cx="8772521" cy="2718186"/>
        </a:xfrm>
        <a:prstGeom prst="rightArrow">
          <a:avLst/>
        </a:prstGeom>
        <a:solidFill>
          <a:schemeClr val="accent1">
            <a:lumMod val="90000"/>
          </a:schemeClr>
        </a:solidFill>
        <a:ln>
          <a:noFill/>
        </a:ln>
        <a:effectLst/>
      </dsp:spPr>
      <dsp:style>
        <a:lnRef idx="0">
          <a:scrgbClr r="0" g="0" b="0"/>
        </a:lnRef>
        <a:fillRef idx="1">
          <a:scrgbClr r="0" g="0" b="0"/>
        </a:fillRef>
        <a:effectRef idx="0">
          <a:scrgbClr r="0" g="0" b="0"/>
        </a:effectRef>
        <a:fontRef idx="minor"/>
      </dsp:style>
    </dsp:sp>
    <dsp:sp modelId="{841274C5-835A-48C3-B14E-A9760AA550EB}">
      <dsp:nvSpPr>
        <dsp:cNvPr id="0" name=""/>
        <dsp:cNvSpPr/>
      </dsp:nvSpPr>
      <dsp:spPr>
        <a:xfrm>
          <a:off x="43" y="815455"/>
          <a:ext cx="1770782" cy="1087274"/>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a:solidFill>
                <a:schemeClr val="tx1"/>
              </a:solidFill>
              <a:latin typeface="Footlight MT Light" panose="0204060206030A020304" pitchFamily="18" charset="0"/>
            </a:rPr>
            <a:t>Wide Infrastructure Gap</a:t>
          </a:r>
          <a:endParaRPr lang="en-US" sz="1600" b="1" kern="1200" dirty="0">
            <a:solidFill>
              <a:schemeClr val="tx1"/>
            </a:solidFill>
            <a:latin typeface="Footlight MT Light" panose="0204060206030A020304" pitchFamily="18" charset="0"/>
          </a:endParaRPr>
        </a:p>
      </dsp:txBody>
      <dsp:txXfrm>
        <a:off x="53119" y="868531"/>
        <a:ext cx="1664630" cy="981122"/>
      </dsp:txXfrm>
    </dsp:sp>
    <dsp:sp modelId="{FF1A4E9F-31B7-4A3D-A0DE-1B25C169C5A0}">
      <dsp:nvSpPr>
        <dsp:cNvPr id="0" name=""/>
        <dsp:cNvSpPr/>
      </dsp:nvSpPr>
      <dsp:spPr>
        <a:xfrm>
          <a:off x="2065956" y="815455"/>
          <a:ext cx="1770782" cy="1087274"/>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Footlight MT Light" panose="0204060206030A020304" pitchFamily="18" charset="0"/>
            </a:rPr>
            <a:t>Growing demand for private sector participation in infrastructure</a:t>
          </a:r>
        </a:p>
      </dsp:txBody>
      <dsp:txXfrm>
        <a:off x="2119032" y="868531"/>
        <a:ext cx="1664630" cy="981122"/>
      </dsp:txXfrm>
    </dsp:sp>
    <dsp:sp modelId="{D228BCCC-7467-4FA0-8BC5-B003B97F39AF}">
      <dsp:nvSpPr>
        <dsp:cNvPr id="0" name=""/>
        <dsp:cNvSpPr/>
      </dsp:nvSpPr>
      <dsp:spPr>
        <a:xfrm>
          <a:off x="4131869" y="815455"/>
          <a:ext cx="1770782" cy="1087274"/>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a:solidFill>
                <a:schemeClr val="tx1"/>
              </a:solidFill>
              <a:latin typeface="Footlight MT Light" panose="0204060206030A020304" pitchFamily="18" charset="0"/>
            </a:rPr>
            <a:t>Small and depleting Government resources</a:t>
          </a:r>
          <a:endParaRPr lang="en-US" sz="1600" b="1" kern="1200" dirty="0">
            <a:solidFill>
              <a:schemeClr val="tx1"/>
            </a:solidFill>
            <a:latin typeface="Footlight MT Light" panose="0204060206030A020304" pitchFamily="18" charset="0"/>
          </a:endParaRPr>
        </a:p>
      </dsp:txBody>
      <dsp:txXfrm>
        <a:off x="4184945" y="868531"/>
        <a:ext cx="1664630" cy="981122"/>
      </dsp:txXfrm>
    </dsp:sp>
    <dsp:sp modelId="{59BB7A80-4BE9-48FA-9CF7-1B0B674C9449}">
      <dsp:nvSpPr>
        <dsp:cNvPr id="0" name=""/>
        <dsp:cNvSpPr/>
      </dsp:nvSpPr>
      <dsp:spPr>
        <a:xfrm>
          <a:off x="6197782" y="815455"/>
          <a:ext cx="2574699" cy="1087274"/>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dirty="0">
              <a:solidFill>
                <a:schemeClr val="tx1"/>
              </a:solidFill>
              <a:effectLst>
                <a:outerShdw blurRad="38100" dist="38100" dir="2700000" algn="tl">
                  <a:srgbClr val="000000">
                    <a:alpha val="43137"/>
                  </a:srgbClr>
                </a:outerShdw>
              </a:effectLst>
              <a:latin typeface="Footlight MT Light" panose="0204060206030A020304" pitchFamily="18" charset="0"/>
            </a:rPr>
            <a:t>Urgent need for alternative funding of Infrastructure</a:t>
          </a:r>
          <a:endParaRPr lang="en-US" sz="1400" b="1" kern="1200" dirty="0">
            <a:solidFill>
              <a:schemeClr val="tx1"/>
            </a:solidFill>
            <a:effectLst>
              <a:outerShdw blurRad="38100" dist="38100" dir="2700000" algn="tl">
                <a:srgbClr val="000000">
                  <a:alpha val="43137"/>
                </a:srgbClr>
              </a:outerShdw>
            </a:effectLst>
            <a:latin typeface="Footlight MT Light" panose="0204060206030A020304" pitchFamily="18" charset="0"/>
          </a:endParaRPr>
        </a:p>
      </dsp:txBody>
      <dsp:txXfrm>
        <a:off x="6250858" y="868531"/>
        <a:ext cx="2468547" cy="981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65741-4C34-413E-A33A-2A5A9A77D5E0}">
      <dsp:nvSpPr>
        <dsp:cNvPr id="0" name=""/>
        <dsp:cNvSpPr/>
      </dsp:nvSpPr>
      <dsp:spPr>
        <a:xfrm>
          <a:off x="1611630" y="1954530"/>
          <a:ext cx="1969770" cy="1969770"/>
        </a:xfrm>
        <a:prstGeom prst="gear9">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OBC</a:t>
          </a:r>
        </a:p>
      </dsp:txBody>
      <dsp:txXfrm>
        <a:off x="2007641" y="2415939"/>
        <a:ext cx="1177748" cy="1012503"/>
      </dsp:txXfrm>
    </dsp:sp>
    <dsp:sp modelId="{2DF23C47-F389-4308-8CBF-046DB38A3B41}">
      <dsp:nvSpPr>
        <dsp:cNvPr id="0" name=""/>
        <dsp:cNvSpPr/>
      </dsp:nvSpPr>
      <dsp:spPr>
        <a:xfrm>
          <a:off x="465582" y="1488948"/>
          <a:ext cx="1432560" cy="1432560"/>
        </a:xfrm>
        <a:prstGeom prst="gear6">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Project Prepared</a:t>
          </a:r>
        </a:p>
      </dsp:txBody>
      <dsp:txXfrm>
        <a:off x="826233" y="1851779"/>
        <a:ext cx="711258" cy="706898"/>
      </dsp:txXfrm>
    </dsp:sp>
    <dsp:sp modelId="{38743CB8-1415-40B7-A346-D40A6F4649DA}">
      <dsp:nvSpPr>
        <dsp:cNvPr id="0" name=""/>
        <dsp:cNvSpPr/>
      </dsp:nvSpPr>
      <dsp:spPr>
        <a:xfrm rot="20700000">
          <a:off x="1267961" y="500627"/>
          <a:ext cx="1403616" cy="1403616"/>
        </a:xfrm>
        <a:prstGeom prst="gear6">
          <a:avLst/>
        </a:prstGeom>
        <a:solidFill>
          <a:srgbClr val="CC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Project Identified</a:t>
          </a:r>
        </a:p>
      </dsp:txBody>
      <dsp:txXfrm rot="-20700000">
        <a:off x="1575816" y="808482"/>
        <a:ext cx="787908" cy="787908"/>
      </dsp:txXfrm>
    </dsp:sp>
    <dsp:sp modelId="{DDDF49EF-F59E-44A6-BF28-34BC1AC4A760}">
      <dsp:nvSpPr>
        <dsp:cNvPr id="0" name=""/>
        <dsp:cNvSpPr/>
      </dsp:nvSpPr>
      <dsp:spPr>
        <a:xfrm>
          <a:off x="1453555" y="1661037"/>
          <a:ext cx="2521305" cy="2521305"/>
        </a:xfrm>
        <a:prstGeom prst="circularArrow">
          <a:avLst>
            <a:gd name="adj1" fmla="val 4688"/>
            <a:gd name="adj2" fmla="val 299029"/>
            <a:gd name="adj3" fmla="val 2499662"/>
            <a:gd name="adj4" fmla="val 1589729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07A209-AF9D-4167-A218-2FE058F194E6}">
      <dsp:nvSpPr>
        <dsp:cNvPr id="0" name=""/>
        <dsp:cNvSpPr/>
      </dsp:nvSpPr>
      <dsp:spPr>
        <a:xfrm>
          <a:off x="211878" y="1174606"/>
          <a:ext cx="1831886" cy="183188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1668BF-0A40-4452-8317-E10917166CDD}">
      <dsp:nvSpPr>
        <dsp:cNvPr id="0" name=""/>
        <dsp:cNvSpPr/>
      </dsp:nvSpPr>
      <dsp:spPr>
        <a:xfrm>
          <a:off x="943290" y="195813"/>
          <a:ext cx="1975142" cy="197514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8EB4C-9C6F-4845-9B37-6C991C56F202}">
      <dsp:nvSpPr>
        <dsp:cNvPr id="0" name=""/>
        <dsp:cNvSpPr/>
      </dsp:nvSpPr>
      <dsp:spPr>
        <a:xfrm>
          <a:off x="1752609" y="2278197"/>
          <a:ext cx="1476098" cy="1454523"/>
        </a:xfrm>
        <a:prstGeom prst="gear9">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Project Implemented</a:t>
          </a:r>
        </a:p>
      </dsp:txBody>
      <dsp:txXfrm>
        <a:off x="2047758" y="2618912"/>
        <a:ext cx="885800" cy="747655"/>
      </dsp:txXfrm>
    </dsp:sp>
    <dsp:sp modelId="{8BE489A9-4F7C-4AFB-8282-C6BC3D4D09DB}">
      <dsp:nvSpPr>
        <dsp:cNvPr id="0" name=""/>
        <dsp:cNvSpPr/>
      </dsp:nvSpPr>
      <dsp:spPr>
        <a:xfrm>
          <a:off x="228607" y="1809528"/>
          <a:ext cx="1341120" cy="1341106"/>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Text" lastClr="000000"/>
              </a:solidFill>
            </a:rPr>
            <a:t>Investor Procured</a:t>
          </a:r>
        </a:p>
      </dsp:txBody>
      <dsp:txXfrm>
        <a:off x="566237" y="2149196"/>
        <a:ext cx="665860" cy="661770"/>
      </dsp:txXfrm>
    </dsp:sp>
    <dsp:sp modelId="{37E5A683-C591-4A2C-911D-E2581EBF2098}">
      <dsp:nvSpPr>
        <dsp:cNvPr id="0" name=""/>
        <dsp:cNvSpPr/>
      </dsp:nvSpPr>
      <dsp:spPr>
        <a:xfrm rot="20700000">
          <a:off x="876603" y="320283"/>
          <a:ext cx="2001928" cy="2104711"/>
        </a:xfrm>
        <a:prstGeom prst="gear6">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FBC</a:t>
          </a:r>
        </a:p>
      </dsp:txBody>
      <dsp:txXfrm rot="-20700000">
        <a:off x="1309588" y="788004"/>
        <a:ext cx="1135958" cy="1169268"/>
      </dsp:txXfrm>
    </dsp:sp>
    <dsp:sp modelId="{A4535430-6934-4AF9-BF8F-7B8085822456}">
      <dsp:nvSpPr>
        <dsp:cNvPr id="0" name=""/>
        <dsp:cNvSpPr/>
      </dsp:nvSpPr>
      <dsp:spPr>
        <a:xfrm>
          <a:off x="1746144" y="1975179"/>
          <a:ext cx="1651032" cy="2017126"/>
        </a:xfrm>
        <a:prstGeom prst="circularArrow">
          <a:avLst>
            <a:gd name="adj1" fmla="val 4687"/>
            <a:gd name="adj2" fmla="val 299029"/>
            <a:gd name="adj3" fmla="val 2492166"/>
            <a:gd name="adj4" fmla="val 1591397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4FA904-A21B-49C0-BF06-A8114BA4ECE1}">
      <dsp:nvSpPr>
        <dsp:cNvPr id="0" name=""/>
        <dsp:cNvSpPr/>
      </dsp:nvSpPr>
      <dsp:spPr>
        <a:xfrm>
          <a:off x="2" y="1420723"/>
          <a:ext cx="1714957" cy="171495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50B336-99C6-45F0-8078-6F227BCA933B}">
      <dsp:nvSpPr>
        <dsp:cNvPr id="0" name=""/>
        <dsp:cNvSpPr/>
      </dsp:nvSpPr>
      <dsp:spPr>
        <a:xfrm>
          <a:off x="609598" y="285526"/>
          <a:ext cx="2463089" cy="214085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446" tIns="46223" rIns="92446" bIns="46223"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2446" tIns="46223" rIns="92446" bIns="46223" rtlCol="0"/>
          <a:lstStyle>
            <a:lvl1pPr algn="r">
              <a:defRPr sz="1200"/>
            </a:lvl1pPr>
          </a:lstStyle>
          <a:p>
            <a:pPr>
              <a:defRPr/>
            </a:pPr>
            <a:fld id="{22D64999-66D5-420F-A326-68572D8A84CD}" type="datetimeFigureOut">
              <a:rPr lang="en-US"/>
              <a:pPr>
                <a:defRPr/>
              </a:pPr>
              <a:t>2/15/2024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2446" tIns="46223" rIns="92446" bIns="4622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2446" tIns="46223" rIns="92446" bIns="46223" rtlCol="0" anchor="b"/>
          <a:lstStyle>
            <a:lvl1pPr algn="r">
              <a:defRPr sz="1200"/>
            </a:lvl1pPr>
          </a:lstStyle>
          <a:p>
            <a:pPr>
              <a:defRPr/>
            </a:pPr>
            <a:fld id="{7D8E38EF-3175-44C9-BE78-6E14A1DAE1B3}" type="slidenum">
              <a:rPr lang="en-US"/>
              <a:pPr>
                <a:defRPr/>
              </a:pPr>
              <a:t>‹#›</a:t>
            </a:fld>
            <a:endParaRPr lang="en-US"/>
          </a:p>
        </p:txBody>
      </p:sp>
    </p:spTree>
    <p:extLst>
      <p:ext uri="{BB962C8B-B14F-4D97-AF65-F5344CB8AC3E}">
        <p14:creationId xmlns:p14="http://schemas.microsoft.com/office/powerpoint/2010/main" val="173868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D9A50C64-F034-42D2-B453-80617D06C5FD}" type="datetimeFigureOut">
              <a:rPr lang="en-GB"/>
              <a:pPr>
                <a:defRPr/>
              </a:pPr>
              <a:t>15/02/2024</a:t>
            </a:fld>
            <a:endParaRPr lang="en-GB"/>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701675" y="4416425"/>
            <a:ext cx="5608638"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56AF2FCC-58E3-416E-A8CC-12B7657F0325}" type="slidenum">
              <a:rPr lang="en-GB"/>
              <a:pPr>
                <a:defRPr/>
              </a:pPr>
              <a:t>‹#›</a:t>
            </a:fld>
            <a:endParaRPr lang="en-GB"/>
          </a:p>
        </p:txBody>
      </p:sp>
    </p:spTree>
    <p:extLst>
      <p:ext uri="{BB962C8B-B14F-4D97-AF65-F5344CB8AC3E}">
        <p14:creationId xmlns:p14="http://schemas.microsoft.com/office/powerpoint/2010/main" val="2085331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69CE20A-9464-4393-A30A-A1A36F6EB2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854007ED-C47C-47C8-95E2-2BF2A62808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a:extLst>
              <a:ext uri="{FF2B5EF4-FFF2-40B4-BE49-F238E27FC236}">
                <a16:creationId xmlns:a16="http://schemas.microsoft.com/office/drawing/2014/main" id="{4E47D694-DFBF-414F-8A07-90800B6EB9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D95CDB-2679-46F3-B07D-E71AE1577EC6}" type="slidenum">
              <a:rPr lang="en-GB" altLang="en-US" smtClean="0">
                <a:latin typeface="Arial" panose="020B0604020202020204" pitchFamily="34" charset="0"/>
              </a:rPr>
              <a:pPr>
                <a:spcBef>
                  <a:spcPct val="0"/>
                </a:spcBef>
              </a:pPr>
              <a:t>1</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E3C12A-27B0-4B22-B20F-BD1F69202FD1}" type="slidenum">
              <a:rPr lang="en-GB" altLang="en-US" smtClean="0">
                <a:latin typeface="Arial" pitchFamily="34" charset="0"/>
                <a:cs typeface="Arial" pitchFamily="34" charset="0"/>
              </a:rPr>
              <a:pPr/>
              <a:t>13</a:t>
            </a:fld>
            <a:endParaRPr lang="en-GB" altLang="en-US">
              <a:latin typeface="Arial" pitchFamily="34" charset="0"/>
              <a:cs typeface="Arial" pitchFamily="34" charset="0"/>
            </a:endParaRPr>
          </a:p>
        </p:txBody>
      </p:sp>
    </p:spTree>
    <p:extLst>
      <p:ext uri="{BB962C8B-B14F-4D97-AF65-F5344CB8AC3E}">
        <p14:creationId xmlns:p14="http://schemas.microsoft.com/office/powerpoint/2010/main" val="12904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MS PGothic" panose="020B0600070205080204" pitchFamily="34" charset="-128"/>
              </a:rPr>
              <a:t>The </a:t>
            </a:r>
            <a:r>
              <a:rPr lang="en-GB" altLang="en-US" b="1">
                <a:ea typeface="MS PGothic" panose="020B0600070205080204" pitchFamily="34" charset="-128"/>
              </a:rPr>
              <a:t>salient features of any PPP</a:t>
            </a:r>
            <a:r>
              <a:rPr lang="en-GB" altLang="en-US">
                <a:ea typeface="MS PGothic" panose="020B0600070205080204" pitchFamily="34" charset="-128"/>
              </a:rPr>
              <a:t> arrangement are as follows:</a:t>
            </a:r>
            <a:endParaRPr lang="en-US" altLang="en-US">
              <a:ea typeface="MS PGothic" panose="020B0600070205080204" pitchFamily="34" charset="-128"/>
            </a:endParaRPr>
          </a:p>
          <a:p>
            <a:pPr eaLnBrk="1" hangingPunct="1">
              <a:spcBef>
                <a:spcPct val="0"/>
              </a:spcBef>
            </a:pPr>
            <a:r>
              <a:rPr lang="en-GB" altLang="en-US">
                <a:ea typeface="MS PGothic" panose="020B0600070205080204" pitchFamily="34" charset="-128"/>
              </a:rPr>
              <a:t> </a:t>
            </a:r>
            <a:endParaRPr lang="en-US" altLang="en-US">
              <a:ea typeface="MS PGothic" panose="020B0600070205080204" pitchFamily="34" charset="-128"/>
            </a:endParaRPr>
          </a:p>
          <a:p>
            <a:pPr eaLnBrk="1" hangingPunct="1">
              <a:spcBef>
                <a:spcPct val="0"/>
              </a:spcBef>
            </a:pPr>
            <a:r>
              <a:rPr lang="en-GB" altLang="en-US" b="1">
                <a:ea typeface="MS PGothic" panose="020B0600070205080204" pitchFamily="34" charset="-128"/>
              </a:rPr>
              <a:t>Contractual arrangement:</a:t>
            </a:r>
            <a:r>
              <a:rPr lang="en-GB" altLang="en-US">
                <a:ea typeface="MS PGothic" panose="020B0600070205080204" pitchFamily="34" charset="-128"/>
              </a:rPr>
              <a:t> Bring the public and private sector together to create better value for money for the taxpayers through the use of the management skills and financial strength of the private sector, and conducive legislative and policy measures of the public sector.</a:t>
            </a:r>
            <a:endParaRPr lang="en-US" altLang="en-US">
              <a:ea typeface="MS PGothic" panose="020B0600070205080204" pitchFamily="34" charset="-128"/>
            </a:endParaRPr>
          </a:p>
          <a:p>
            <a:pPr eaLnBrk="1" hangingPunct="1">
              <a:spcBef>
                <a:spcPct val="0"/>
              </a:spcBef>
            </a:pPr>
            <a:r>
              <a:rPr lang="en-GB" altLang="en-US">
                <a:ea typeface="MS PGothic" panose="020B0600070205080204" pitchFamily="34" charset="-128"/>
              </a:rPr>
              <a:t> </a:t>
            </a:r>
            <a:endParaRPr lang="en-US" altLang="en-US">
              <a:ea typeface="MS PGothic" panose="020B0600070205080204" pitchFamily="34" charset="-128"/>
            </a:endParaRPr>
          </a:p>
          <a:p>
            <a:pPr eaLnBrk="1" hangingPunct="1">
              <a:spcBef>
                <a:spcPct val="0"/>
              </a:spcBef>
            </a:pPr>
            <a:r>
              <a:rPr lang="en-GB" altLang="en-US" b="1">
                <a:ea typeface="MS PGothic" panose="020B0600070205080204" pitchFamily="34" charset="-128"/>
              </a:rPr>
              <a:t>Substantial risk transfer to the private sector:</a:t>
            </a:r>
            <a:r>
              <a:rPr lang="en-GB" altLang="en-US">
                <a:ea typeface="MS PGothic" panose="020B0600070205080204" pitchFamily="34" charset="-128"/>
              </a:rPr>
              <a:t> Engage the private sector through a transparent process and oversee the PPP according to accepted performance norms.</a:t>
            </a:r>
            <a:endParaRPr lang="en-US" altLang="en-US">
              <a:ea typeface="MS PGothic" panose="020B0600070205080204" pitchFamily="34" charset="-128"/>
            </a:endParaRPr>
          </a:p>
          <a:p>
            <a:pPr eaLnBrk="1" hangingPunct="1">
              <a:spcBef>
                <a:spcPct val="0"/>
              </a:spcBef>
            </a:pPr>
            <a:r>
              <a:rPr lang="en-GB" altLang="en-US">
                <a:ea typeface="MS PGothic" panose="020B0600070205080204" pitchFamily="34" charset="-128"/>
              </a:rPr>
              <a:t> </a:t>
            </a:r>
            <a:endParaRPr lang="en-US" altLang="en-US">
              <a:ea typeface="MS PGothic" panose="020B0600070205080204" pitchFamily="34" charset="-128"/>
            </a:endParaRPr>
          </a:p>
          <a:p>
            <a:pPr eaLnBrk="1" hangingPunct="1">
              <a:spcBef>
                <a:spcPct val="0"/>
              </a:spcBef>
            </a:pPr>
            <a:r>
              <a:rPr lang="en-GB" altLang="en-US" b="1">
                <a:ea typeface="MS PGothic" panose="020B0600070205080204" pitchFamily="34" charset="-128"/>
              </a:rPr>
              <a:t>Financial rewards based on performance:</a:t>
            </a:r>
            <a:r>
              <a:rPr lang="en-GB" altLang="en-US">
                <a:ea typeface="MS PGothic" panose="020B0600070205080204" pitchFamily="34" charset="-128"/>
              </a:rPr>
              <a:t> The government pays the private sector for the services it renders; these services are based on actual performance as against the targets.</a:t>
            </a:r>
            <a:endParaRPr lang="en-US" altLang="en-US">
              <a:ea typeface="MS PGothic" panose="020B0600070205080204" pitchFamily="34" charset="-128"/>
            </a:endParaRPr>
          </a:p>
        </p:txBody>
      </p:sp>
      <p:sp>
        <p:nvSpPr>
          <p:cNvPr id="134148"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Tree>
    <p:extLst>
      <p:ext uri="{BB962C8B-B14F-4D97-AF65-F5344CB8AC3E}">
        <p14:creationId xmlns:p14="http://schemas.microsoft.com/office/powerpoint/2010/main" val="368169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g-NG" altLang="en-US"/>
          </a:p>
        </p:txBody>
      </p:sp>
      <p:sp>
        <p:nvSpPr>
          <p:cNvPr id="102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t>Bath-001-Presentation-ProjectSponsor-TonyHagan-6thNov2008</a:t>
            </a:r>
          </a:p>
        </p:txBody>
      </p:sp>
      <p:sp>
        <p:nvSpPr>
          <p:cNvPr id="102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60E0E5-4A3A-49EA-8691-92D011F18B52}" type="slidenum">
              <a:rPr lang="en-GB" altLang="en-US"/>
              <a:pPr/>
              <a:t>19</a:t>
            </a:fld>
            <a:endParaRPr lang="en-GB" altLang="en-US"/>
          </a:p>
        </p:txBody>
      </p:sp>
    </p:spTree>
    <p:extLst>
      <p:ext uri="{BB962C8B-B14F-4D97-AF65-F5344CB8AC3E}">
        <p14:creationId xmlns:p14="http://schemas.microsoft.com/office/powerpoint/2010/main" val="4218734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g-NG"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B0376E-CBC5-4BA2-80DD-D529893A0387}" type="slidenum">
              <a:rPr lang="ig-NG" altLang="en-US"/>
              <a:pPr eaLnBrk="1" hangingPunct="1"/>
              <a:t>26</a:t>
            </a:fld>
            <a:endParaRPr lang="ig-NG" altLang="en-US"/>
          </a:p>
        </p:txBody>
      </p:sp>
    </p:spTree>
    <p:extLst>
      <p:ext uri="{BB962C8B-B14F-4D97-AF65-F5344CB8AC3E}">
        <p14:creationId xmlns:p14="http://schemas.microsoft.com/office/powerpoint/2010/main" val="1506643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g-NG" altLang="en-US"/>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216ED8-4D2C-49DA-8977-DC9FCB1772DB}" type="slidenum">
              <a:rPr lang="ig-NG" altLang="en-US" smtClean="0">
                <a:latin typeface="Arial" pitchFamily="34" charset="0"/>
                <a:cs typeface="Arial" pitchFamily="34" charset="0"/>
              </a:rPr>
              <a:pPr/>
              <a:t>28</a:t>
            </a:fld>
            <a:endParaRPr lang="ig-NG" altLang="en-US">
              <a:latin typeface="Arial" pitchFamily="34" charset="0"/>
              <a:cs typeface="Arial" pitchFamily="34" charset="0"/>
            </a:endParaRPr>
          </a:p>
        </p:txBody>
      </p:sp>
    </p:spTree>
    <p:extLst>
      <p:ext uri="{BB962C8B-B14F-4D97-AF65-F5344CB8AC3E}">
        <p14:creationId xmlns:p14="http://schemas.microsoft.com/office/powerpoint/2010/main" val="292617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D0D769A3-9F41-49FA-AEA0-61E3B49C32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10A78F4E-D832-464C-ADC5-BE033E9612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MS PGothic" panose="020B0600070205080204" pitchFamily="34" charset="-128"/>
              </a:rPr>
              <a:t>The </a:t>
            </a:r>
            <a:r>
              <a:rPr lang="en-GB" altLang="en-US" b="1">
                <a:ea typeface="MS PGothic" panose="020B0600070205080204" pitchFamily="34" charset="-128"/>
              </a:rPr>
              <a:t>salient features of any PPP</a:t>
            </a:r>
            <a:r>
              <a:rPr lang="en-GB" altLang="en-US">
                <a:ea typeface="MS PGothic" panose="020B0600070205080204" pitchFamily="34" charset="-128"/>
              </a:rPr>
              <a:t> arrangement are as follows:</a:t>
            </a:r>
            <a:endParaRPr lang="en-US" altLang="en-US">
              <a:ea typeface="MS PGothic" panose="020B0600070205080204" pitchFamily="34" charset="-128"/>
            </a:endParaRPr>
          </a:p>
          <a:p>
            <a:pPr eaLnBrk="1" hangingPunct="1">
              <a:spcBef>
                <a:spcPct val="0"/>
              </a:spcBef>
            </a:pPr>
            <a:r>
              <a:rPr lang="en-GB" altLang="en-US">
                <a:ea typeface="MS PGothic" panose="020B0600070205080204" pitchFamily="34" charset="-128"/>
              </a:rPr>
              <a:t> </a:t>
            </a:r>
            <a:endParaRPr lang="en-US" altLang="en-US">
              <a:ea typeface="MS PGothic" panose="020B0600070205080204" pitchFamily="34" charset="-128"/>
            </a:endParaRPr>
          </a:p>
          <a:p>
            <a:pPr eaLnBrk="1" hangingPunct="1">
              <a:spcBef>
                <a:spcPct val="0"/>
              </a:spcBef>
            </a:pPr>
            <a:r>
              <a:rPr lang="en-GB" altLang="en-US" b="1">
                <a:ea typeface="MS PGothic" panose="020B0600070205080204" pitchFamily="34" charset="-128"/>
              </a:rPr>
              <a:t>Contractual arrangement:</a:t>
            </a:r>
            <a:r>
              <a:rPr lang="en-GB" altLang="en-US">
                <a:ea typeface="MS PGothic" panose="020B0600070205080204" pitchFamily="34" charset="-128"/>
              </a:rPr>
              <a:t> Bring the public and private sector together to create better value for money for the taxpayers through the use of the management skills and financial strength of the private sector, and conducive legislative and policy measures of the public sector.</a:t>
            </a:r>
            <a:endParaRPr lang="en-US" altLang="en-US">
              <a:ea typeface="MS PGothic" panose="020B0600070205080204" pitchFamily="34" charset="-128"/>
            </a:endParaRPr>
          </a:p>
          <a:p>
            <a:pPr eaLnBrk="1" hangingPunct="1">
              <a:spcBef>
                <a:spcPct val="0"/>
              </a:spcBef>
            </a:pPr>
            <a:r>
              <a:rPr lang="en-GB" altLang="en-US">
                <a:ea typeface="MS PGothic" panose="020B0600070205080204" pitchFamily="34" charset="-128"/>
              </a:rPr>
              <a:t> </a:t>
            </a:r>
            <a:endParaRPr lang="en-US" altLang="en-US">
              <a:ea typeface="MS PGothic" panose="020B0600070205080204" pitchFamily="34" charset="-128"/>
            </a:endParaRPr>
          </a:p>
          <a:p>
            <a:pPr eaLnBrk="1" hangingPunct="1">
              <a:spcBef>
                <a:spcPct val="0"/>
              </a:spcBef>
            </a:pPr>
            <a:r>
              <a:rPr lang="en-GB" altLang="en-US" b="1">
                <a:ea typeface="MS PGothic" panose="020B0600070205080204" pitchFamily="34" charset="-128"/>
              </a:rPr>
              <a:t>Substantial risk transfer to the private sector:</a:t>
            </a:r>
            <a:r>
              <a:rPr lang="en-GB" altLang="en-US">
                <a:ea typeface="MS PGothic" panose="020B0600070205080204" pitchFamily="34" charset="-128"/>
              </a:rPr>
              <a:t> Engage the private sector through a transparent process and oversee the PPP according to accepted performance norms.</a:t>
            </a:r>
            <a:endParaRPr lang="en-US" altLang="en-US">
              <a:ea typeface="MS PGothic" panose="020B0600070205080204" pitchFamily="34" charset="-128"/>
            </a:endParaRPr>
          </a:p>
          <a:p>
            <a:pPr eaLnBrk="1" hangingPunct="1">
              <a:spcBef>
                <a:spcPct val="0"/>
              </a:spcBef>
            </a:pPr>
            <a:r>
              <a:rPr lang="en-GB" altLang="en-US">
                <a:ea typeface="MS PGothic" panose="020B0600070205080204" pitchFamily="34" charset="-128"/>
              </a:rPr>
              <a:t> </a:t>
            </a:r>
            <a:endParaRPr lang="en-US" altLang="en-US">
              <a:ea typeface="MS PGothic" panose="020B0600070205080204" pitchFamily="34" charset="-128"/>
            </a:endParaRPr>
          </a:p>
          <a:p>
            <a:pPr eaLnBrk="1" hangingPunct="1">
              <a:spcBef>
                <a:spcPct val="0"/>
              </a:spcBef>
            </a:pPr>
            <a:r>
              <a:rPr lang="en-GB" altLang="en-US" b="1">
                <a:ea typeface="MS PGothic" panose="020B0600070205080204" pitchFamily="34" charset="-128"/>
              </a:rPr>
              <a:t>Financial rewards based on performance:</a:t>
            </a:r>
            <a:r>
              <a:rPr lang="en-GB" altLang="en-US">
                <a:ea typeface="MS PGothic" panose="020B0600070205080204" pitchFamily="34" charset="-128"/>
              </a:rPr>
              <a:t> The government pays the private sector for the services it renders; these services are based on actual performance as against the targets.</a:t>
            </a:r>
            <a:endParaRPr lang="en-US" altLang="en-US">
              <a:ea typeface="MS PGothic" panose="020B0600070205080204" pitchFamily="34" charset="-128"/>
            </a:endParaRPr>
          </a:p>
        </p:txBody>
      </p:sp>
      <p:sp>
        <p:nvSpPr>
          <p:cNvPr id="65540" name="Date Placeholder 4">
            <a:extLst>
              <a:ext uri="{FF2B5EF4-FFF2-40B4-BE49-F238E27FC236}">
                <a16:creationId xmlns:a16="http://schemas.microsoft.com/office/drawing/2014/main" id="{1EF5C228-46D1-426E-8FF8-642495E3E4A8}"/>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2964562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g-NG"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FDF511-FBAF-4A87-9B25-99EDFA57AF09}" type="slidenum">
              <a:rPr lang="ig-NG" altLang="en-US"/>
              <a:pPr/>
              <a:t>36</a:t>
            </a:fld>
            <a:endParaRPr lang="ig-NG" altLang="en-US"/>
          </a:p>
        </p:txBody>
      </p:sp>
    </p:spTree>
    <p:extLst>
      <p:ext uri="{BB962C8B-B14F-4D97-AF65-F5344CB8AC3E}">
        <p14:creationId xmlns:p14="http://schemas.microsoft.com/office/powerpoint/2010/main" val="97452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6601577-D2DC-7C6B-9F77-AE8D924915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D3D46067-ADE9-839C-2F83-9C65F01A9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B63545ED-A07E-2EC7-44EC-37CAD5E7F1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5D2BE0-05A7-40F2-B451-852BC0F1F397}" type="slidenum">
              <a:rPr lang="en-GB" altLang="en-US" smtClean="0">
                <a:latin typeface="Arial" panose="020B0604020202020204" pitchFamily="34" charset="0"/>
              </a:rPr>
              <a:pPr>
                <a:spcBef>
                  <a:spcPct val="0"/>
                </a:spcBef>
              </a:pPr>
              <a:t>39</a:t>
            </a:fld>
            <a:endParaRPr lang="en-GB" altLang="en-US">
              <a:latin typeface="Arial" panose="020B0604020202020204" pitchFamily="34" charset="0"/>
            </a:endParaRPr>
          </a:p>
        </p:txBody>
      </p:sp>
    </p:spTree>
    <p:extLst>
      <p:ext uri="{BB962C8B-B14F-4D97-AF65-F5344CB8AC3E}">
        <p14:creationId xmlns:p14="http://schemas.microsoft.com/office/powerpoint/2010/main" val="279448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lide 1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725" y="228600"/>
            <a:ext cx="8829675"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95400" cy="1295400"/>
          </a:xfrm>
          <a:prstGeom prst="rect">
            <a:avLst/>
          </a:prstGeom>
          <a:noFill/>
          <a:ln w="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8600" y="1676400"/>
            <a:ext cx="8839200" cy="2590800"/>
          </a:xfrm>
        </p:spPr>
        <p:txBody>
          <a:bodyPr/>
          <a:lstStyle>
            <a:lvl1pPr>
              <a:defRPr sz="4000" b="1">
                <a:latin typeface="Footlight MT Light" pitchFamily="18" charset="0"/>
                <a:ea typeface="Verdana" pitchFamily="34" charset="0"/>
                <a:cs typeface="Verdana"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1" baseline="0">
                <a:solidFill>
                  <a:schemeClr val="tx1">
                    <a:tint val="75000"/>
                  </a:schemeClr>
                </a:solidFill>
                <a:latin typeface="Footlight MT Light" pitchFamily="18"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Date Placeholder 3"/>
          <p:cNvSpPr>
            <a:spLocks noGrp="1"/>
          </p:cNvSpPr>
          <p:nvPr>
            <p:ph type="dt" sz="half" idx="10"/>
          </p:nvPr>
        </p:nvSpPr>
        <p:spPr/>
        <p:txBody>
          <a:bodyPr/>
          <a:lstStyle>
            <a:lvl1pPr>
              <a:defRPr/>
            </a:lvl1pPr>
          </a:lstStyle>
          <a:p>
            <a:pPr>
              <a:defRPr/>
            </a:pPr>
            <a:fld id="{D1429DF2-C563-4E47-9C22-1D60BF3B2CE1}" type="datetime1">
              <a:rPr lang="en-US"/>
              <a:pPr>
                <a:defRPr/>
              </a:pPr>
              <a:t>2/15/2024</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r>
              <a:rPr lang="en-US"/>
              <a:t>Slide page £</a:t>
            </a:r>
          </a:p>
        </p:txBody>
      </p:sp>
    </p:spTree>
    <p:extLst>
      <p:ext uri="{BB962C8B-B14F-4D97-AF65-F5344CB8AC3E}">
        <p14:creationId xmlns:p14="http://schemas.microsoft.com/office/powerpoint/2010/main" val="86603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13CDB67-60F4-4476-BBAE-52D7FCEF7D46}" type="datetime1">
              <a:rPr lang="en-US"/>
              <a:pPr>
                <a:defRPr/>
              </a:pPr>
              <a:t>2/15/2024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8C8300-B9A9-482E-AF10-2D5C4742B70B}" type="slidenum">
              <a:rPr lang="en-US"/>
              <a:pPr>
                <a:defRPr/>
              </a:pPr>
              <a:t>‹#›</a:t>
            </a:fld>
            <a:endParaRPr lang="en-US"/>
          </a:p>
        </p:txBody>
      </p:sp>
    </p:spTree>
    <p:extLst>
      <p:ext uri="{BB962C8B-B14F-4D97-AF65-F5344CB8AC3E}">
        <p14:creationId xmlns:p14="http://schemas.microsoft.com/office/powerpoint/2010/main" val="2226082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3AF628D-471D-4342-9397-B3BAE275E06D}" type="datetime1">
              <a:rPr lang="en-US"/>
              <a:pPr>
                <a:defRPr/>
              </a:pPr>
              <a:t>2/15/2024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889559-8F37-471A-9FCD-143B6FCD9140}" type="slidenum">
              <a:rPr lang="en-US"/>
              <a:pPr>
                <a:defRPr/>
              </a:pPr>
              <a:t>‹#›</a:t>
            </a:fld>
            <a:endParaRPr lang="en-US"/>
          </a:p>
        </p:txBody>
      </p:sp>
    </p:spTree>
    <p:extLst>
      <p:ext uri="{BB962C8B-B14F-4D97-AF65-F5344CB8AC3E}">
        <p14:creationId xmlns:p14="http://schemas.microsoft.com/office/powerpoint/2010/main" val="264759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slide 1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725" y="228600"/>
            <a:ext cx="8829675"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7200" y="304800"/>
            <a:ext cx="838200" cy="838200"/>
          </a:xfrm>
          <a:prstGeom prst="rect">
            <a:avLst/>
          </a:prstGeom>
          <a:noFill/>
          <a:ln w="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1690BFCA-8EEB-49A7-A022-F4FE8C97E674}" type="datetime1">
              <a:rPr lang="en-US"/>
              <a:pPr>
                <a:defRPr/>
              </a:pPr>
              <a:t>2/15/2024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0035068-84C7-47D2-B318-F048052900CE}" type="slidenum">
              <a:rPr lang="en-US"/>
              <a:pPr>
                <a:defRPr/>
              </a:pPr>
              <a:t>‹#›</a:t>
            </a:fld>
            <a:endParaRPr lang="en-US"/>
          </a:p>
        </p:txBody>
      </p:sp>
    </p:spTree>
    <p:extLst>
      <p:ext uri="{BB962C8B-B14F-4D97-AF65-F5344CB8AC3E}">
        <p14:creationId xmlns:p14="http://schemas.microsoft.com/office/powerpoint/2010/main" val="129715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latin typeface="Verdana" pitchFamily="34" charset="0"/>
                <a:ea typeface="Verdana" pitchFamily="34" charset="0"/>
                <a:cs typeface="Verdana"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BA2F802-53F0-4826-8E52-59CA26A269BC}" type="datetime1">
              <a:rPr lang="en-US"/>
              <a:pPr>
                <a:defRPr/>
              </a:pPr>
              <a:t>2/15/2024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281C10-2F6B-450C-8CF5-FE3333A75D56}" type="slidenum">
              <a:rPr lang="en-US"/>
              <a:pPr>
                <a:defRPr/>
              </a:pPr>
              <a:t>‹#›</a:t>
            </a:fld>
            <a:endParaRPr lang="en-US"/>
          </a:p>
        </p:txBody>
      </p:sp>
    </p:spTree>
    <p:extLst>
      <p:ext uri="{BB962C8B-B14F-4D97-AF65-F5344CB8AC3E}">
        <p14:creationId xmlns:p14="http://schemas.microsoft.com/office/powerpoint/2010/main" val="109680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48D840F-0D22-4364-89CB-D1CF9EFD4C0F}" type="datetime1">
              <a:rPr lang="en-US"/>
              <a:pPr>
                <a:defRPr/>
              </a:pPr>
              <a:t>2/15/2024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A2B129-B395-4BA2-AFC3-70680F5FDFD3}" type="slidenum">
              <a:rPr lang="en-US"/>
              <a:pPr>
                <a:defRPr/>
              </a:pPr>
              <a:t>‹#›</a:t>
            </a:fld>
            <a:endParaRPr lang="en-US"/>
          </a:p>
        </p:txBody>
      </p:sp>
    </p:spTree>
    <p:extLst>
      <p:ext uri="{BB962C8B-B14F-4D97-AF65-F5344CB8AC3E}">
        <p14:creationId xmlns:p14="http://schemas.microsoft.com/office/powerpoint/2010/main" val="5519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2FBF86D-1FDB-4A94-A777-E5011FD64F3E}" type="datetime1">
              <a:rPr lang="en-US"/>
              <a:pPr>
                <a:defRPr/>
              </a:pPr>
              <a:t>2/15/2024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AF3246-18DE-4342-930E-C8088E40B481}" type="slidenum">
              <a:rPr lang="en-US"/>
              <a:pPr>
                <a:defRPr/>
              </a:pPr>
              <a:t>‹#›</a:t>
            </a:fld>
            <a:endParaRPr lang="en-US"/>
          </a:p>
        </p:txBody>
      </p:sp>
    </p:spTree>
    <p:extLst>
      <p:ext uri="{BB962C8B-B14F-4D97-AF65-F5344CB8AC3E}">
        <p14:creationId xmlns:p14="http://schemas.microsoft.com/office/powerpoint/2010/main" val="9132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D9BE072-24CA-4292-B5BB-6309F5E4E1FF}" type="datetime1">
              <a:rPr lang="en-US"/>
              <a:pPr>
                <a:defRPr/>
              </a:pPr>
              <a:t>2/15/2024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AB9C7E0-DA8C-4DB0-B74C-13F3B6BDA5DC}" type="slidenum">
              <a:rPr lang="en-US"/>
              <a:pPr>
                <a:defRPr/>
              </a:pPr>
              <a:t>‹#›</a:t>
            </a:fld>
            <a:endParaRPr lang="en-US"/>
          </a:p>
        </p:txBody>
      </p:sp>
    </p:spTree>
    <p:extLst>
      <p:ext uri="{BB962C8B-B14F-4D97-AF65-F5344CB8AC3E}">
        <p14:creationId xmlns:p14="http://schemas.microsoft.com/office/powerpoint/2010/main" val="117110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C229C8-186F-4A95-8D6F-A1158E3D2008}" type="datetime1">
              <a:rPr lang="en-US"/>
              <a:pPr>
                <a:defRPr/>
              </a:pPr>
              <a:t>2/15/2024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CDF3B1-00E7-461E-89D0-2A7707AB590F}" type="slidenum">
              <a:rPr lang="en-US"/>
              <a:pPr>
                <a:defRPr/>
              </a:pPr>
              <a:t>‹#›</a:t>
            </a:fld>
            <a:endParaRPr lang="en-US"/>
          </a:p>
        </p:txBody>
      </p:sp>
    </p:spTree>
    <p:extLst>
      <p:ext uri="{BB962C8B-B14F-4D97-AF65-F5344CB8AC3E}">
        <p14:creationId xmlns:p14="http://schemas.microsoft.com/office/powerpoint/2010/main" val="140326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10A3418-2198-4C20-9C0F-CF42CCAED588}" type="datetime1">
              <a:rPr lang="en-US"/>
              <a:pPr>
                <a:defRPr/>
              </a:pPr>
              <a:t>2/15/2024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194B91-9D8D-4798-BE49-05B005465865}" type="slidenum">
              <a:rPr lang="en-US"/>
              <a:pPr>
                <a:defRPr/>
              </a:pPr>
              <a:t>‹#›</a:t>
            </a:fld>
            <a:endParaRPr lang="en-US"/>
          </a:p>
        </p:txBody>
      </p:sp>
    </p:spTree>
    <p:extLst>
      <p:ext uri="{BB962C8B-B14F-4D97-AF65-F5344CB8AC3E}">
        <p14:creationId xmlns:p14="http://schemas.microsoft.com/office/powerpoint/2010/main" val="270116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3594CC7-D68F-4E1E-AC0D-27BA18DCD8EF}" type="datetime1">
              <a:rPr lang="en-US"/>
              <a:pPr>
                <a:defRPr/>
              </a:pPr>
              <a:t>2/15/2024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C84F4B-FF71-4BB3-BEBB-6198CC9A6AEB}" type="slidenum">
              <a:rPr lang="en-US"/>
              <a:pPr>
                <a:defRPr/>
              </a:pPr>
              <a:t>‹#›</a:t>
            </a:fld>
            <a:endParaRPr lang="en-US"/>
          </a:p>
        </p:txBody>
      </p:sp>
    </p:spTree>
    <p:extLst>
      <p:ext uri="{BB962C8B-B14F-4D97-AF65-F5344CB8AC3E}">
        <p14:creationId xmlns:p14="http://schemas.microsoft.com/office/powerpoint/2010/main" val="64119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459ABEB-5ECE-45FA-8023-97BA766AEBDF}" type="datetime1">
              <a:rPr lang="en-US"/>
              <a:pPr>
                <a:defRPr/>
              </a:pPr>
              <a:t>2/15/2024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1B3EA8-9903-454E-98A3-359EC0AE20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4" r:id="rId1"/>
    <p:sldLayoutId id="2147484295"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owlingwlg.com/en/insights-resources/articles/2021/alternative-mine-financing/" TargetMode="Externa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earchgate.net/profile/Trynos-Gumbo?_tp=eyJjb250ZXh0Ijp7ImZpcnN0UGFnZSI6InB1YmxpY2F0aW9uIiwicGFnZSI6InB1YmxpY2F0aW9uIn19" TargetMode="External"/><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hyperlink" Target="https://www.researchgate.net/institution/Stellenbosch-University?_tp=eyJjb250ZXh0Ijp7ImZpcnN0UGFnZSI6InB1YmxpY2F0aW9uIiwicGFnZSI6InB1YmxpY2F0aW9uIn1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e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info@icrc.gov.ng" TargetMode="External"/><Relationship Id="rId2" Type="http://schemas.openxmlformats.org/officeDocument/2006/relationships/hyperlink" Target="mailto:nii3p@icrc.gov.ng" TargetMode="Externa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hyperlink" Target="https://en.wikipedia.org/wiki/List_of_mining_companies" TargetMode="External"/><Relationship Id="rId7" Type="http://schemas.openxmlformats.org/officeDocument/2006/relationships/hyperlink" Target="https://en.wikipedia.org/wiki/Gold" TargetMode="External"/><Relationship Id="rId2" Type="http://schemas.openxmlformats.org/officeDocument/2006/relationships/hyperlink" Target="https://en.wikipedia.org/wiki/Miner" TargetMode="External"/><Relationship Id="rId1" Type="http://schemas.openxmlformats.org/officeDocument/2006/relationships/slideLayout" Target="../slideLayouts/slideLayout2.xml"/><Relationship Id="rId6" Type="http://schemas.openxmlformats.org/officeDocument/2006/relationships/hyperlink" Target="https://en.wikipedia.org/wiki/Gold_panning" TargetMode="External"/><Relationship Id="rId5" Type="http://schemas.openxmlformats.org/officeDocument/2006/relationships/hyperlink" Target="https://en.wikipedia.org/wiki/Artisanal_mining#cite_note-1" TargetMode="External"/><Relationship Id="rId4" Type="http://schemas.openxmlformats.org/officeDocument/2006/relationships/hyperlink" Target="https://en.wikipedia.org/wiki/Mining" TargetMode="Externa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a:extLst>
              <a:ext uri="{FF2B5EF4-FFF2-40B4-BE49-F238E27FC236}">
                <a16:creationId xmlns:a16="http://schemas.microsoft.com/office/drawing/2014/main" id="{9FDC82B3-BAA7-492C-9440-2DE4883D011E}"/>
              </a:ext>
            </a:extLst>
          </p:cNvPr>
          <p:cNvSpPr txBox="1">
            <a:spLocks/>
          </p:cNvSpPr>
          <p:nvPr/>
        </p:nvSpPr>
        <p:spPr bwMode="auto">
          <a:xfrm>
            <a:off x="304800" y="29718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1200"/>
              </a:spcBef>
              <a:spcAft>
                <a:spcPts val="1200"/>
              </a:spcAft>
              <a:buFontTx/>
              <a:buNone/>
            </a:pPr>
            <a:endParaRPr lang="en-US" altLang="en-US" sz="4800" b="1">
              <a:latin typeface="Footlight MT Light" panose="0204060206030A020304" pitchFamily="18" charset="0"/>
            </a:endParaRPr>
          </a:p>
        </p:txBody>
      </p:sp>
      <p:sp>
        <p:nvSpPr>
          <p:cNvPr id="7" name="Title 1">
            <a:extLst>
              <a:ext uri="{FF2B5EF4-FFF2-40B4-BE49-F238E27FC236}">
                <a16:creationId xmlns:a16="http://schemas.microsoft.com/office/drawing/2014/main" id="{C6D4DFA6-EE80-40BA-9A03-AC79A8F68F66}"/>
              </a:ext>
            </a:extLst>
          </p:cNvPr>
          <p:cNvSpPr txBox="1">
            <a:spLocks/>
          </p:cNvSpPr>
          <p:nvPr/>
        </p:nvSpPr>
        <p:spPr bwMode="auto">
          <a:xfrm>
            <a:off x="152400" y="3270250"/>
            <a:ext cx="8686800" cy="920750"/>
          </a:xfrm>
          <a:prstGeom prst="rect">
            <a:avLst/>
          </a:prstGeom>
          <a:solidFill>
            <a:schemeClr val="accent3">
              <a:lumMod val="60000"/>
              <a:lumOff val="40000"/>
            </a:schemeClr>
          </a:solidFill>
        </p:spPr>
        <p:txBody>
          <a:bodyPr/>
          <a:lstStyle/>
          <a:p>
            <a:pPr algn="ctr" eaLnBrk="1" hangingPunct="1">
              <a:spcAft>
                <a:spcPts val="0"/>
              </a:spcAft>
              <a:defRPr/>
            </a:pPr>
            <a:r>
              <a:rPr lang="en-GB" sz="2500" b="1"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rPr>
              <a:t>PPP Structure Investment – ASM/SSM Financing Options in the Optimization of Nigeria’s Mineral Resources Development</a:t>
            </a:r>
          </a:p>
          <a:p>
            <a:pPr algn="ctr" eaLnBrk="1" hangingPunct="1">
              <a:spcAft>
                <a:spcPts val="0"/>
              </a:spcAft>
              <a:defRPr/>
            </a:pPr>
            <a:endParaRPr lang="en-GB" sz="2500" b="1" dirty="0">
              <a:solidFill>
                <a:srgbClr val="C00000"/>
              </a:solidFill>
              <a:latin typeface="Footlight MT Light" panose="0204060206030A020304" pitchFamily="18" charset="0"/>
              <a:ea typeface="Calibri" panose="020F0502020204030204" pitchFamily="34" charset="0"/>
              <a:cs typeface="Times New Roman" panose="02020603050405020304" pitchFamily="18" charset="0"/>
            </a:endParaRPr>
          </a:p>
          <a:p>
            <a:pPr algn="ctr" eaLnBrk="1" hangingPunct="1">
              <a:spcAft>
                <a:spcPts val="0"/>
              </a:spcAft>
              <a:defRPr/>
            </a:pPr>
            <a:endParaRPr lang="en-GB" altLang="en-US" sz="2500" b="1" dirty="0">
              <a:solidFill>
                <a:srgbClr val="C00000"/>
              </a:solidFill>
              <a:latin typeface="Footlight MT Light" panose="0204060206030A020304" pitchFamily="18" charset="0"/>
              <a:cs typeface="Times New Roman" panose="02020603050405020304" pitchFamily="18" charset="0"/>
            </a:endParaRPr>
          </a:p>
          <a:p>
            <a:pPr algn="ctr" eaLnBrk="1" hangingPunct="1">
              <a:spcAft>
                <a:spcPts val="0"/>
              </a:spcAft>
              <a:defRPr/>
            </a:pPr>
            <a:endParaRPr lang="en-GB" altLang="en-US" sz="2500" dirty="0">
              <a:solidFill>
                <a:srgbClr val="008000"/>
              </a:solidFill>
            </a:endParaRPr>
          </a:p>
          <a:p>
            <a:pPr algn="ctr" eaLnBrk="1" hangingPunct="1">
              <a:spcAft>
                <a:spcPts val="1200"/>
              </a:spcAft>
              <a:defRPr/>
            </a:pPr>
            <a:endParaRPr lang="en-GB" altLang="en-US" sz="800" dirty="0">
              <a:solidFill>
                <a:srgbClr val="008000"/>
              </a:solidFill>
              <a:latin typeface="Arial" charset="0"/>
              <a:cs typeface="Arial" charset="0"/>
            </a:endParaRPr>
          </a:p>
          <a:p>
            <a:pPr algn="ctr" eaLnBrk="1" hangingPunct="1">
              <a:spcAft>
                <a:spcPts val="0"/>
              </a:spcAft>
              <a:defRPr/>
            </a:pPr>
            <a:r>
              <a:rPr lang="en-GB" altLang="en-US" sz="2000" dirty="0">
                <a:latin typeface="Arial" charset="0"/>
                <a:cs typeface="Arial" charset="0"/>
              </a:rPr>
              <a:t>By </a:t>
            </a:r>
            <a:br>
              <a:rPr lang="en-GB" altLang="en-US" sz="2000" dirty="0">
                <a:latin typeface="Arial" charset="0"/>
                <a:cs typeface="Arial" charset="0"/>
              </a:rPr>
            </a:br>
            <a:r>
              <a:rPr lang="en-GB" altLang="en-US" sz="2000" b="1" dirty="0" err="1">
                <a:latin typeface="Arial" charset="0"/>
                <a:cs typeface="Arial" charset="0"/>
              </a:rPr>
              <a:t>Dr.</a:t>
            </a:r>
            <a:r>
              <a:rPr lang="en-GB" altLang="en-US" sz="2000" b="1" dirty="0">
                <a:latin typeface="Arial" charset="0"/>
                <a:cs typeface="Arial" charset="0"/>
              </a:rPr>
              <a:t> Amanze Okere</a:t>
            </a:r>
            <a:endParaRPr lang="en-GB" altLang="en-US" sz="2000" b="1" dirty="0"/>
          </a:p>
          <a:p>
            <a:pPr algn="ctr" eaLnBrk="1" hangingPunct="1">
              <a:spcAft>
                <a:spcPts val="1200"/>
              </a:spcAft>
              <a:defRPr/>
            </a:pPr>
            <a:r>
              <a:rPr lang="en-GB" altLang="en-US" sz="2000" b="1" dirty="0">
                <a:latin typeface="Arial" charset="0"/>
                <a:cs typeface="Arial" charset="0"/>
              </a:rPr>
              <a:t>Infrastructure Concession Regulatory Commission, Abuja</a:t>
            </a:r>
            <a:br>
              <a:rPr lang="en-GB" altLang="en-US" sz="2000" dirty="0">
                <a:latin typeface="Arial" charset="0"/>
                <a:cs typeface="Arial" charset="0"/>
              </a:rPr>
            </a:br>
            <a:r>
              <a:rPr lang="en-GB" altLang="en-US" sz="2000" dirty="0">
                <a:latin typeface="Arial" charset="0"/>
                <a:cs typeface="Arial" charset="0"/>
              </a:rPr>
              <a:t>15</a:t>
            </a:r>
            <a:r>
              <a:rPr lang="en-GB" altLang="en-US" sz="2000" baseline="30000" dirty="0">
                <a:latin typeface="Arial" charset="0"/>
                <a:cs typeface="Arial" charset="0"/>
              </a:rPr>
              <a:t>th</a:t>
            </a:r>
            <a:r>
              <a:rPr lang="en-GB" altLang="en-US" sz="2000" dirty="0">
                <a:latin typeface="Arial" charset="0"/>
                <a:cs typeface="Arial" charset="0"/>
              </a:rPr>
              <a:t> February, 2024</a:t>
            </a:r>
            <a:r>
              <a:rPr lang="en-US" altLang="en-US" sz="2000" dirty="0">
                <a:latin typeface="Footlight MT Light" panose="0204060206030A020304" pitchFamily="18" charset="0"/>
                <a:cs typeface="Arial" charset="0"/>
              </a:rPr>
              <a:t>   </a:t>
            </a:r>
          </a:p>
          <a:p>
            <a:pPr algn="ctr" eaLnBrk="1" hangingPunct="1">
              <a:spcAft>
                <a:spcPts val="1200"/>
              </a:spcAft>
              <a:defRPr/>
            </a:pPr>
            <a:endParaRPr lang="en-US" sz="2400" b="1" dirty="0">
              <a:latin typeface="Footlight MT Light" pitchFamily="18" charset="0"/>
              <a:cs typeface="Arial" charset="0"/>
            </a:endParaRPr>
          </a:p>
        </p:txBody>
      </p:sp>
      <p:pic>
        <p:nvPicPr>
          <p:cNvPr id="11" name="Picture 10">
            <a:extLst>
              <a:ext uri="{FF2B5EF4-FFF2-40B4-BE49-F238E27FC236}">
                <a16:creationId xmlns:a16="http://schemas.microsoft.com/office/drawing/2014/main" id="{185117C1-44B6-4DA8-A501-F2E9BA03532F}"/>
              </a:ext>
            </a:extLst>
          </p:cNvPr>
          <p:cNvPicPr>
            <a:picLocks noChangeAspect="1"/>
          </p:cNvPicPr>
          <p:nvPr/>
        </p:nvPicPr>
        <p:blipFill>
          <a:blip r:embed="rId3"/>
          <a:stretch>
            <a:fillRect/>
          </a:stretch>
        </p:blipFill>
        <p:spPr>
          <a:xfrm>
            <a:off x="152400" y="1066800"/>
            <a:ext cx="2673350" cy="2089150"/>
          </a:xfrm>
          <a:prstGeom prst="rect">
            <a:avLst/>
          </a:prstGeom>
          <a:ln>
            <a:noFill/>
          </a:ln>
          <a:effectLst>
            <a:outerShdw blurRad="292100" dist="139700" dir="2700000" algn="tl" rotWithShape="0">
              <a:srgbClr val="333333">
                <a:alpha val="65000"/>
              </a:srgbClr>
            </a:outerShdw>
          </a:effectLst>
        </p:spPr>
      </p:pic>
      <p:sp>
        <p:nvSpPr>
          <p:cNvPr id="8198" name="TextBox 12">
            <a:extLst>
              <a:ext uri="{FF2B5EF4-FFF2-40B4-BE49-F238E27FC236}">
                <a16:creationId xmlns:a16="http://schemas.microsoft.com/office/drawing/2014/main" id="{BB935CFA-7C14-471C-B85A-B004F525A109}"/>
              </a:ext>
            </a:extLst>
          </p:cNvPr>
          <p:cNvSpPr txBox="1">
            <a:spLocks noChangeArrowheads="1"/>
          </p:cNvSpPr>
          <p:nvPr/>
        </p:nvSpPr>
        <p:spPr bwMode="auto">
          <a:xfrm>
            <a:off x="152400" y="4343400"/>
            <a:ext cx="8763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500" b="1" dirty="0">
                <a:latin typeface="Footlight MT Light" panose="0204060206030A020304" pitchFamily="18" charset="0"/>
              </a:rPr>
              <a:t>Delivered at the 2</a:t>
            </a:r>
            <a:r>
              <a:rPr lang="en-US" altLang="en-US" sz="2500" b="1" baseline="30000" dirty="0">
                <a:latin typeface="Footlight MT Light" panose="0204060206030A020304" pitchFamily="18" charset="0"/>
              </a:rPr>
              <a:t>nd</a:t>
            </a:r>
            <a:r>
              <a:rPr lang="en-US" altLang="en-US" sz="2500" b="1" dirty="0">
                <a:latin typeface="Footlight MT Light" panose="0204060206030A020304" pitchFamily="18" charset="0"/>
              </a:rPr>
              <a:t> 2024 Monthly Women in Mining Training Institute (WIMTI) Class</a:t>
            </a:r>
            <a:endParaRPr lang="en-US" altLang="en-US" sz="2500" b="1" dirty="0">
              <a:latin typeface="Arial" panose="020B0604020202020204" pitchFamily="34" charset="0"/>
            </a:endParaRPr>
          </a:p>
        </p:txBody>
      </p:sp>
      <p:pic>
        <p:nvPicPr>
          <p:cNvPr id="8199" name="Picture 12" descr="Image result for infrastructure">
            <a:extLst>
              <a:ext uri="{FF2B5EF4-FFF2-40B4-BE49-F238E27FC236}">
                <a16:creationId xmlns:a16="http://schemas.microsoft.com/office/drawing/2014/main" id="{2F839C3D-5939-409A-81FC-0F9A5602FC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4779" y="1009650"/>
            <a:ext cx="60896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AutoShape 12" descr="Image result for nigeria police force">
            <a:extLst>
              <a:ext uri="{FF2B5EF4-FFF2-40B4-BE49-F238E27FC236}">
                <a16:creationId xmlns:a16="http://schemas.microsoft.com/office/drawing/2014/main" id="{BB8F290C-B9E1-4DDD-9BD9-D1DE00C93AC4}"/>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p>
        </p:txBody>
      </p:sp>
      <p:sp>
        <p:nvSpPr>
          <p:cNvPr id="4" name="Title 3">
            <a:extLst>
              <a:ext uri="{FF2B5EF4-FFF2-40B4-BE49-F238E27FC236}">
                <a16:creationId xmlns:a16="http://schemas.microsoft.com/office/drawing/2014/main" id="{A46E9967-494D-4E02-9FB3-F8E1935D9A99}"/>
              </a:ext>
            </a:extLst>
          </p:cNvPr>
          <p:cNvSpPr>
            <a:spLocks noGrp="1"/>
          </p:cNvSpPr>
          <p:nvPr>
            <p:ph type="title"/>
          </p:nvPr>
        </p:nvSpPr>
        <p:spPr>
          <a:xfrm>
            <a:off x="-76200" y="274638"/>
            <a:ext cx="8763000" cy="677862"/>
          </a:xfrm>
        </p:spPr>
        <p:txBody>
          <a:bodyPr/>
          <a:lstStyle/>
          <a:p>
            <a:r>
              <a:rPr lang="en-GB" sz="3200" b="1" dirty="0">
                <a:solidFill>
                  <a:schemeClr val="bg1"/>
                </a:solidFill>
                <a:latin typeface="Footlight MT Light" panose="0204060206030A020304" pitchFamily="18" charset="0"/>
              </a:rPr>
              <a:t>Infrastructure Concession Regulatory Commission</a:t>
            </a:r>
            <a:endParaRPr lang="en-NG" sz="3200" b="1" dirty="0">
              <a:solidFill>
                <a:schemeClr val="bg1"/>
              </a:solidFill>
              <a:latin typeface="Footlight MT Light" panose="0204060206030A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fontAlgn="base"/>
            <a:r>
              <a:rPr lang="en-GB" b="1" i="0" dirty="0">
                <a:solidFill>
                  <a:schemeClr val="bg1"/>
                </a:solidFill>
                <a:effectLst/>
                <a:latin typeface="Footlight MT Light" panose="0204060206030A020304" pitchFamily="18" charset="0"/>
              </a:rPr>
              <a:t>Financing Instruments in Mining</a:t>
            </a:r>
          </a:p>
        </p:txBody>
      </p:sp>
      <p:sp>
        <p:nvSpPr>
          <p:cNvPr id="3" name="Content Placeholder 2"/>
          <p:cNvSpPr>
            <a:spLocks noGrp="1"/>
          </p:cNvSpPr>
          <p:nvPr>
            <p:ph idx="1"/>
          </p:nvPr>
        </p:nvSpPr>
        <p:spPr>
          <a:xfrm>
            <a:off x="152400" y="1066800"/>
            <a:ext cx="8839200" cy="5654675"/>
          </a:xfrm>
        </p:spPr>
        <p:txBody>
          <a:bodyPr/>
          <a:lstStyle/>
          <a:p>
            <a:pPr marL="0" indent="0">
              <a:lnSpc>
                <a:spcPct val="150000"/>
              </a:lnSpc>
              <a:spcBef>
                <a:spcPts val="0"/>
              </a:spcBef>
              <a:buNone/>
            </a:pPr>
            <a:endParaRPr lang="en-GB" sz="800" dirty="0">
              <a:latin typeface="Footlight MT Light" pitchFamily="18" charset="0"/>
            </a:endParaRPr>
          </a:p>
          <a:p>
            <a:pPr marL="0" indent="0">
              <a:lnSpc>
                <a:spcPct val="150000"/>
              </a:lnSpc>
              <a:spcBef>
                <a:spcPts val="0"/>
              </a:spcBef>
              <a:buNone/>
            </a:pPr>
            <a:endParaRPr lang="en-GB" sz="800" dirty="0">
              <a:latin typeface="Footlight MT Light" pitchFamily="18" charset="0"/>
            </a:endParaRPr>
          </a:p>
        </p:txBody>
      </p:sp>
      <p:sp>
        <p:nvSpPr>
          <p:cNvPr id="4" name="Slide Number Placeholder 3"/>
          <p:cNvSpPr>
            <a:spLocks noGrp="1"/>
          </p:cNvSpPr>
          <p:nvPr>
            <p:ph type="sldNum" sz="quarter" idx="12"/>
          </p:nvPr>
        </p:nvSpPr>
        <p:spPr/>
        <p:txBody>
          <a:bodyPr/>
          <a:lstStyle/>
          <a:p>
            <a:pPr>
              <a:defRPr/>
            </a:pPr>
            <a:fld id="{60035068-84C7-47D2-B318-F048052900CE}" type="slidenum">
              <a:rPr lang="en-US" smtClean="0"/>
              <a:pPr>
                <a:defRPr/>
              </a:pPr>
              <a:t>10</a:t>
            </a:fld>
            <a:endParaRPr lang="en-US"/>
          </a:p>
        </p:txBody>
      </p:sp>
      <p:pic>
        <p:nvPicPr>
          <p:cNvPr id="5" name="Picture 1">
            <a:extLst>
              <a:ext uri="{FF2B5EF4-FFF2-40B4-BE49-F238E27FC236}">
                <a16:creationId xmlns:a16="http://schemas.microsoft.com/office/drawing/2014/main" id="{6E25EFEF-5675-4D67-A9A3-4D50979693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59"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1458A51C-3D72-4965-9ECE-E26B5CF512C0}"/>
              </a:ext>
            </a:extLst>
          </p:cNvPr>
          <p:cNvSpPr>
            <a:spLocks noChangeArrowheads="1"/>
          </p:cNvSpPr>
          <p:nvPr/>
        </p:nvSpPr>
        <p:spPr bwMode="auto">
          <a:xfrm>
            <a:off x="152400" y="1304121"/>
            <a:ext cx="8686800" cy="54014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lang="en-GB" sz="2300" b="0" i="0" dirty="0">
                <a:solidFill>
                  <a:srgbClr val="1A254A"/>
                </a:solidFill>
                <a:effectLst/>
                <a:latin typeface="Footlight MT Light" panose="0204060206030A020304" pitchFamily="18" charset="0"/>
              </a:rPr>
              <a:t>Financing small-scale mining projects requires a solid understanding of the various financial instruments available and the significant role that capital investments play. One must assess the financial methods that align with both the risks and potential rewards of the mining project.</a:t>
            </a:r>
          </a:p>
          <a:p>
            <a:pPr marL="0" marR="0" lvl="0" indent="0" algn="just" defTabSz="914400" rtl="0" eaLnBrk="0" fontAlgn="base" latinLnBrk="0" hangingPunct="0">
              <a:lnSpc>
                <a:spcPct val="100000"/>
              </a:lnSpc>
              <a:spcBef>
                <a:spcPct val="0"/>
              </a:spcBef>
              <a:spcAft>
                <a:spcPct val="0"/>
              </a:spcAft>
              <a:buClrTx/>
              <a:buSzTx/>
              <a:tabLst/>
            </a:pPr>
            <a:endParaRPr kumimoji="0" lang="en-GB" altLang="en-NG" sz="2300" u="none" strike="noStrike" cap="none" normalizeH="0" baseline="0" dirty="0">
              <a:ln>
                <a:noFill/>
              </a:ln>
              <a:solidFill>
                <a:srgbClr val="1A254A"/>
              </a:solidFill>
              <a:latin typeface="Footlight MT Light" panose="0204060206030A020304" pitchFamily="18" charset="0"/>
            </a:endParaRPr>
          </a:p>
          <a:p>
            <a:pPr marL="0" marR="0" lvl="0" indent="0" algn="just" defTabSz="914400" rtl="0" eaLnBrk="0" fontAlgn="base" latinLnBrk="0" hangingPunct="0">
              <a:lnSpc>
                <a:spcPct val="100000"/>
              </a:lnSpc>
              <a:spcBef>
                <a:spcPct val="0"/>
              </a:spcBef>
              <a:spcAft>
                <a:spcPct val="0"/>
              </a:spcAft>
              <a:buClrTx/>
              <a:buSzTx/>
              <a:tabLst/>
            </a:pPr>
            <a:r>
              <a:rPr lang="en-GB" sz="2300" b="1" i="0" dirty="0">
                <a:solidFill>
                  <a:srgbClr val="1A254A"/>
                </a:solidFill>
                <a:effectLst/>
                <a:latin typeface="Footlight MT Light" panose="0204060206030A020304" pitchFamily="18" charset="0"/>
              </a:rPr>
              <a:t>Equity Financing:</a:t>
            </a:r>
            <a:r>
              <a:rPr lang="en-GB" sz="2300" b="0" i="0" dirty="0">
                <a:solidFill>
                  <a:srgbClr val="1A254A"/>
                </a:solidFill>
                <a:effectLst/>
                <a:latin typeface="Footlight MT Light" panose="0204060206030A020304" pitchFamily="18" charset="0"/>
              </a:rPr>
              <a:t> Investors provide capital to mining companies in exchange for ownership stakes. This form of financing is crucial for companies that do not yet generate revenue or for those looking to expand operations without increasing debt levels.</a:t>
            </a:r>
          </a:p>
          <a:p>
            <a:pPr marL="0" marR="0" lvl="0" indent="0" algn="just" defTabSz="914400" rtl="0" eaLnBrk="0" fontAlgn="base" latinLnBrk="0" hangingPunct="0">
              <a:lnSpc>
                <a:spcPct val="100000"/>
              </a:lnSpc>
              <a:spcBef>
                <a:spcPct val="0"/>
              </a:spcBef>
              <a:spcAft>
                <a:spcPct val="0"/>
              </a:spcAft>
              <a:buClrTx/>
              <a:buSzTx/>
              <a:tabLst/>
            </a:pPr>
            <a:endParaRPr kumimoji="0" lang="en-GB" altLang="en-NG" sz="2300" u="none" strike="noStrike" cap="none" normalizeH="0" baseline="0" dirty="0">
              <a:ln>
                <a:noFill/>
              </a:ln>
              <a:solidFill>
                <a:srgbClr val="1A254A"/>
              </a:solidFill>
              <a:latin typeface="Footlight MT Light" panose="0204060206030A020304" pitchFamily="18" charset="0"/>
            </a:endParaRPr>
          </a:p>
          <a:p>
            <a:pPr marL="0" marR="0" lvl="0" indent="0" algn="just" defTabSz="914400" rtl="0" eaLnBrk="0" fontAlgn="base" latinLnBrk="0" hangingPunct="0">
              <a:lnSpc>
                <a:spcPct val="100000"/>
              </a:lnSpc>
              <a:spcBef>
                <a:spcPct val="0"/>
              </a:spcBef>
              <a:spcAft>
                <a:spcPct val="0"/>
              </a:spcAft>
              <a:buClrTx/>
              <a:buSzTx/>
              <a:tabLst/>
            </a:pPr>
            <a:r>
              <a:rPr lang="en-GB" sz="2300" b="1" i="0" dirty="0">
                <a:solidFill>
                  <a:srgbClr val="1A254A"/>
                </a:solidFill>
                <a:effectLst/>
                <a:latin typeface="Footlight MT Light" panose="0204060206030A020304" pitchFamily="18" charset="0"/>
              </a:rPr>
              <a:t>Debt Financing:</a:t>
            </a:r>
            <a:r>
              <a:rPr lang="en-GB" sz="2300" b="0" i="0" dirty="0">
                <a:solidFill>
                  <a:srgbClr val="1A254A"/>
                </a:solidFill>
                <a:effectLst/>
                <a:latin typeface="Footlight MT Light" panose="0204060206030A020304" pitchFamily="18" charset="0"/>
              </a:rPr>
              <a:t> Involves loans that must be repaid with interest. Miners often secure such loans using their assets or the resources they expect to extract. It’s a common choice for operations looking to fund expansions or new equipment purchases.</a:t>
            </a:r>
            <a:endParaRPr kumimoji="0" lang="en-NG" altLang="en-NG" sz="2300" b="0" i="0" u="none" strike="noStrike" cap="none" normalizeH="0" baseline="0" dirty="0">
              <a:ln>
                <a:noFill/>
              </a:ln>
              <a:solidFill>
                <a:schemeClr val="tx1"/>
              </a:solidFill>
              <a:effectLst/>
              <a:latin typeface="Footlight MT Light" panose="0204060206030A020304" pitchFamily="18" charset="0"/>
            </a:endParaRPr>
          </a:p>
        </p:txBody>
      </p:sp>
    </p:spTree>
    <p:extLst>
      <p:ext uri="{BB962C8B-B14F-4D97-AF65-F5344CB8AC3E}">
        <p14:creationId xmlns:p14="http://schemas.microsoft.com/office/powerpoint/2010/main" val="313246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fontAlgn="base"/>
            <a:r>
              <a:rPr lang="en-GB" sz="3200" b="1" i="0" dirty="0">
                <a:solidFill>
                  <a:schemeClr val="bg1"/>
                </a:solidFill>
                <a:effectLst/>
                <a:latin typeface="Footlight MT Light" panose="0204060206030A020304" pitchFamily="18" charset="0"/>
              </a:rPr>
              <a:t>Financing Instruments in Mining Cont’d</a:t>
            </a:r>
          </a:p>
        </p:txBody>
      </p:sp>
      <p:sp>
        <p:nvSpPr>
          <p:cNvPr id="3" name="Content Placeholder 2"/>
          <p:cNvSpPr>
            <a:spLocks noGrp="1"/>
          </p:cNvSpPr>
          <p:nvPr>
            <p:ph idx="1"/>
          </p:nvPr>
        </p:nvSpPr>
        <p:spPr>
          <a:xfrm>
            <a:off x="152400" y="1066800"/>
            <a:ext cx="8839200" cy="5654675"/>
          </a:xfrm>
        </p:spPr>
        <p:txBody>
          <a:bodyPr/>
          <a:lstStyle/>
          <a:p>
            <a:pPr marL="0" indent="0">
              <a:lnSpc>
                <a:spcPct val="150000"/>
              </a:lnSpc>
              <a:spcBef>
                <a:spcPts val="0"/>
              </a:spcBef>
              <a:buNone/>
            </a:pPr>
            <a:endParaRPr lang="en-GB" sz="800" dirty="0">
              <a:latin typeface="Footlight MT Light" pitchFamily="18" charset="0"/>
            </a:endParaRPr>
          </a:p>
          <a:p>
            <a:pPr marL="0" indent="0">
              <a:lnSpc>
                <a:spcPct val="150000"/>
              </a:lnSpc>
              <a:spcBef>
                <a:spcPts val="0"/>
              </a:spcBef>
              <a:buNone/>
            </a:pPr>
            <a:endParaRPr lang="en-GB" sz="800" dirty="0">
              <a:latin typeface="Footlight MT Light" pitchFamily="18" charset="0"/>
            </a:endParaRPr>
          </a:p>
        </p:txBody>
      </p:sp>
      <p:sp>
        <p:nvSpPr>
          <p:cNvPr id="4" name="Slide Number Placeholder 3"/>
          <p:cNvSpPr>
            <a:spLocks noGrp="1"/>
          </p:cNvSpPr>
          <p:nvPr>
            <p:ph type="sldNum" sz="quarter" idx="12"/>
          </p:nvPr>
        </p:nvSpPr>
        <p:spPr/>
        <p:txBody>
          <a:bodyPr/>
          <a:lstStyle/>
          <a:p>
            <a:pPr>
              <a:defRPr/>
            </a:pPr>
            <a:fld id="{60035068-84C7-47D2-B318-F048052900CE}" type="slidenum">
              <a:rPr lang="en-US" smtClean="0"/>
              <a:pPr>
                <a:defRPr/>
              </a:pPr>
              <a:t>11</a:t>
            </a:fld>
            <a:endParaRPr lang="en-US"/>
          </a:p>
        </p:txBody>
      </p:sp>
      <p:pic>
        <p:nvPicPr>
          <p:cNvPr id="5" name="Picture 1">
            <a:extLst>
              <a:ext uri="{FF2B5EF4-FFF2-40B4-BE49-F238E27FC236}">
                <a16:creationId xmlns:a16="http://schemas.microsoft.com/office/drawing/2014/main" id="{6E25EFEF-5675-4D67-A9A3-4D50979693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59"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1458A51C-3D72-4965-9ECE-E26B5CF512C0}"/>
              </a:ext>
            </a:extLst>
          </p:cNvPr>
          <p:cNvSpPr>
            <a:spLocks noChangeArrowheads="1"/>
          </p:cNvSpPr>
          <p:nvPr/>
        </p:nvSpPr>
        <p:spPr bwMode="auto">
          <a:xfrm>
            <a:off x="152400" y="1301348"/>
            <a:ext cx="8686800" cy="54014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r>
              <a:rPr lang="en-GB" sz="2300" b="1" i="0" dirty="0">
                <a:solidFill>
                  <a:srgbClr val="1A254A"/>
                </a:solidFill>
                <a:effectLst/>
                <a:latin typeface="Footlight MT Light" panose="0204060206030A020304" pitchFamily="18" charset="0"/>
              </a:rPr>
              <a:t>Streaming and Royalty Agreements:</a:t>
            </a:r>
            <a:r>
              <a:rPr lang="en-GB" sz="2300" b="0" i="0" dirty="0">
                <a:solidFill>
                  <a:srgbClr val="1A254A"/>
                </a:solidFill>
                <a:effectLst/>
                <a:latin typeface="Footlight MT Light" panose="0204060206030A020304" pitchFamily="18" charset="0"/>
              </a:rPr>
              <a:t> A prevalent form of </a:t>
            </a:r>
            <a:r>
              <a:rPr lang="en-GB" sz="2300" b="0" i="0" u="sng" dirty="0">
                <a:effectLst/>
                <a:latin typeface="Footlight MT Light" panose="0204060206030A020304" pitchFamily="18" charset="0"/>
                <a:hlinkClick r:id="rId3">
                  <a:extLst>
                    <a:ext uri="{A12FA001-AC4F-418D-AE19-62706E023703}">
                      <ahyp:hlinkClr xmlns:ahyp="http://schemas.microsoft.com/office/drawing/2018/hyperlinkcolor" val="tx"/>
                    </a:ext>
                  </a:extLst>
                </a:hlinkClick>
              </a:rPr>
              <a:t>alternative mine financing</a:t>
            </a:r>
            <a:r>
              <a:rPr lang="en-GB" sz="2300" b="0" i="0" dirty="0">
                <a:effectLst/>
                <a:latin typeface="Footlight MT Light" panose="0204060206030A020304" pitchFamily="18" charset="0"/>
              </a:rPr>
              <a:t>,</a:t>
            </a:r>
            <a:r>
              <a:rPr lang="en-GB" sz="2300" b="0" i="0" dirty="0">
                <a:solidFill>
                  <a:srgbClr val="1A254A"/>
                </a:solidFill>
                <a:effectLst/>
                <a:latin typeface="Footlight MT Light" panose="0204060206030A020304" pitchFamily="18" charset="0"/>
              </a:rPr>
              <a:t> where investors provide upfront capital in exchange for a percentage of future production or revenues.</a:t>
            </a:r>
          </a:p>
          <a:p>
            <a:pPr algn="just" fontAlgn="base"/>
            <a:endParaRPr lang="en-GB" sz="2300" b="0" i="0" dirty="0">
              <a:solidFill>
                <a:srgbClr val="1A254A"/>
              </a:solidFill>
              <a:effectLst/>
              <a:latin typeface="Footlight MT Light" panose="0204060206030A020304" pitchFamily="18" charset="0"/>
            </a:endParaRPr>
          </a:p>
          <a:p>
            <a:pPr algn="just" fontAlgn="base"/>
            <a:r>
              <a:rPr lang="en-GB" sz="2300" b="1" i="0" dirty="0">
                <a:solidFill>
                  <a:srgbClr val="1A254A"/>
                </a:solidFill>
                <a:effectLst/>
                <a:latin typeface="Footlight MT Light" panose="0204060206030A020304" pitchFamily="18" charset="0"/>
              </a:rPr>
              <a:t>Production-Linked Lending:</a:t>
            </a:r>
            <a:r>
              <a:rPr lang="en-GB" sz="2300" b="0" i="0" dirty="0">
                <a:solidFill>
                  <a:srgbClr val="1A254A"/>
                </a:solidFill>
                <a:effectLst/>
                <a:latin typeface="Footlight MT Light" panose="0204060206030A020304" pitchFamily="18" charset="0"/>
              </a:rPr>
              <a:t> A financial model especially useful for base and precious metals, which ties the repayment of loans to the level of production from the mining operation, providing a degree of flexibility in the repayment structure.</a:t>
            </a:r>
          </a:p>
          <a:p>
            <a:pPr algn="just" fontAlgn="base"/>
            <a:endParaRPr lang="en-GB" sz="2300" b="0" i="0" dirty="0">
              <a:solidFill>
                <a:srgbClr val="1A254A"/>
              </a:solidFill>
              <a:effectLst/>
              <a:latin typeface="Footlight MT Light" panose="0204060206030A020304" pitchFamily="18" charset="0"/>
            </a:endParaRPr>
          </a:p>
          <a:p>
            <a:pPr algn="just" fontAlgn="base"/>
            <a:r>
              <a:rPr lang="en-GB" sz="2300" b="1" i="0" dirty="0">
                <a:solidFill>
                  <a:srgbClr val="1A254A"/>
                </a:solidFill>
                <a:effectLst/>
                <a:latin typeface="Footlight MT Light" panose="0204060206030A020304" pitchFamily="18" charset="0"/>
              </a:rPr>
              <a:t>Joint Ventures:</a:t>
            </a:r>
            <a:r>
              <a:rPr lang="en-GB" sz="2300" b="0" i="0" dirty="0">
                <a:solidFill>
                  <a:srgbClr val="1A254A"/>
                </a:solidFill>
                <a:effectLst/>
                <a:latin typeface="Footlight MT Light" panose="0204060206030A020304" pitchFamily="18" charset="0"/>
              </a:rPr>
              <a:t> These agreements involve multiple parties pooling resources to share the risks and rewards of mining projects, effectively spreading the financial burden.</a:t>
            </a:r>
          </a:p>
          <a:p>
            <a:pPr algn="just" fontAlgn="base"/>
            <a:endParaRPr lang="en-GB" sz="2300" dirty="0">
              <a:solidFill>
                <a:srgbClr val="1A254A"/>
              </a:solidFill>
              <a:latin typeface="Footlight MT Light" panose="0204060206030A020304" pitchFamily="18" charset="0"/>
            </a:endParaRPr>
          </a:p>
          <a:p>
            <a:pPr algn="just" fontAlgn="base"/>
            <a:r>
              <a:rPr lang="en-GB" sz="2300" b="1" i="0" dirty="0">
                <a:solidFill>
                  <a:srgbClr val="1A254A"/>
                </a:solidFill>
                <a:effectLst/>
                <a:latin typeface="Footlight MT Light" panose="0204060206030A020304" pitchFamily="18" charset="0"/>
              </a:rPr>
              <a:t>Public Private Partnerships….</a:t>
            </a:r>
          </a:p>
          <a:p>
            <a:pPr marL="0" marR="0" lvl="0" indent="0" algn="just" defTabSz="914400" rtl="0" eaLnBrk="0" fontAlgn="base" latinLnBrk="0" hangingPunct="0">
              <a:lnSpc>
                <a:spcPct val="100000"/>
              </a:lnSpc>
              <a:spcBef>
                <a:spcPct val="0"/>
              </a:spcBef>
              <a:spcAft>
                <a:spcPct val="0"/>
              </a:spcAft>
              <a:buClrTx/>
              <a:buSzTx/>
              <a:tabLst/>
            </a:pPr>
            <a:endParaRPr kumimoji="0" lang="en-NG" altLang="en-NG" sz="2300" b="0" i="0" u="none" strike="noStrike" cap="none" normalizeH="0" baseline="0" dirty="0">
              <a:ln>
                <a:noFill/>
              </a:ln>
              <a:solidFill>
                <a:schemeClr val="tx1"/>
              </a:solidFill>
              <a:effectLst/>
              <a:latin typeface="Footlight MT Light" panose="0204060206030A020304" pitchFamily="18" charset="0"/>
            </a:endParaRPr>
          </a:p>
        </p:txBody>
      </p:sp>
    </p:spTree>
    <p:extLst>
      <p:ext uri="{BB962C8B-B14F-4D97-AF65-F5344CB8AC3E}">
        <p14:creationId xmlns:p14="http://schemas.microsoft.com/office/powerpoint/2010/main" val="189636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fontAlgn="base"/>
            <a:r>
              <a:rPr lang="en-GB" sz="3200" b="1" i="0" dirty="0">
                <a:solidFill>
                  <a:schemeClr val="bg1"/>
                </a:solidFill>
                <a:effectLst/>
                <a:latin typeface="Footlight MT Light" panose="0204060206030A020304" pitchFamily="18" charset="0"/>
              </a:rPr>
              <a:t>PPPs in Mining </a:t>
            </a:r>
          </a:p>
        </p:txBody>
      </p:sp>
      <p:sp>
        <p:nvSpPr>
          <p:cNvPr id="3" name="Content Placeholder 2"/>
          <p:cNvSpPr>
            <a:spLocks noGrp="1"/>
          </p:cNvSpPr>
          <p:nvPr>
            <p:ph idx="1"/>
          </p:nvPr>
        </p:nvSpPr>
        <p:spPr>
          <a:xfrm>
            <a:off x="152400" y="1066800"/>
            <a:ext cx="8839200" cy="5654675"/>
          </a:xfrm>
        </p:spPr>
        <p:txBody>
          <a:bodyPr/>
          <a:lstStyle/>
          <a:p>
            <a:pPr marL="0" indent="0">
              <a:lnSpc>
                <a:spcPct val="150000"/>
              </a:lnSpc>
              <a:spcBef>
                <a:spcPts val="0"/>
              </a:spcBef>
              <a:buNone/>
            </a:pPr>
            <a:endParaRPr lang="en-GB" sz="800" dirty="0">
              <a:latin typeface="Footlight MT Light" pitchFamily="18" charset="0"/>
            </a:endParaRPr>
          </a:p>
          <a:p>
            <a:pPr marL="0" indent="0">
              <a:lnSpc>
                <a:spcPct val="150000"/>
              </a:lnSpc>
              <a:spcBef>
                <a:spcPts val="0"/>
              </a:spcBef>
              <a:buNone/>
            </a:pPr>
            <a:endParaRPr lang="en-GB" sz="800" dirty="0">
              <a:latin typeface="Footlight MT Light" pitchFamily="18" charset="0"/>
            </a:endParaRPr>
          </a:p>
        </p:txBody>
      </p:sp>
      <p:sp>
        <p:nvSpPr>
          <p:cNvPr id="4" name="Slide Number Placeholder 3"/>
          <p:cNvSpPr>
            <a:spLocks noGrp="1"/>
          </p:cNvSpPr>
          <p:nvPr>
            <p:ph type="sldNum" sz="quarter" idx="12"/>
          </p:nvPr>
        </p:nvSpPr>
        <p:spPr/>
        <p:txBody>
          <a:bodyPr/>
          <a:lstStyle/>
          <a:p>
            <a:pPr>
              <a:defRPr/>
            </a:pPr>
            <a:fld id="{60035068-84C7-47D2-B318-F048052900CE}" type="slidenum">
              <a:rPr lang="en-US" smtClean="0"/>
              <a:pPr>
                <a:defRPr/>
              </a:pPr>
              <a:t>12</a:t>
            </a:fld>
            <a:endParaRPr lang="en-US"/>
          </a:p>
        </p:txBody>
      </p:sp>
      <p:pic>
        <p:nvPicPr>
          <p:cNvPr id="5" name="Picture 1">
            <a:extLst>
              <a:ext uri="{FF2B5EF4-FFF2-40B4-BE49-F238E27FC236}">
                <a16:creationId xmlns:a16="http://schemas.microsoft.com/office/drawing/2014/main" id="{6E25EFEF-5675-4D67-A9A3-4D50979693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59"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1458A51C-3D72-4965-9ECE-E26B5CF512C0}"/>
              </a:ext>
            </a:extLst>
          </p:cNvPr>
          <p:cNvSpPr>
            <a:spLocks noChangeArrowheads="1"/>
          </p:cNvSpPr>
          <p:nvPr/>
        </p:nvSpPr>
        <p:spPr bwMode="auto">
          <a:xfrm>
            <a:off x="152400" y="1301347"/>
            <a:ext cx="8686800" cy="54014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GB" sz="2300" b="0" i="0" dirty="0">
                <a:solidFill>
                  <a:srgbClr val="333333"/>
                </a:solidFill>
                <a:effectLst/>
                <a:latin typeface="Footlight MT Light" panose="0204060206030A020304" pitchFamily="18" charset="0"/>
              </a:rPr>
              <a:t>Against the backdrop of capacity and resource constraints experienced by most African countries, the policy brief argues that African governments need to realise the benefits of partnering with the private sector in the exploitation and processing of natural resources. Consequently, they should formulate, facilitate and implement appropriate policies that promote joint ventures with the private sector. The private sector is technically equipped and financially resourced; it can stimulate innovation and improve productivity, wealth creation and distribution – critical achievements towards the realisation of the Millennium Development Goals (MDGs) of poverty alleviation and eradication of hunger in poor communities, which are the main developmental issues in Africa. </a:t>
            </a:r>
            <a:r>
              <a:rPr lang="en-GB" sz="2300" b="1" i="0" dirty="0">
                <a:solidFill>
                  <a:srgbClr val="333333"/>
                </a:solidFill>
                <a:effectLst/>
                <a:latin typeface="Footlight MT Light" panose="0204060206030A020304" pitchFamily="18" charset="0"/>
              </a:rPr>
              <a:t>(</a:t>
            </a:r>
            <a:r>
              <a:rPr lang="en-GB" sz="2300" b="1" i="1" dirty="0">
                <a:solidFill>
                  <a:srgbClr val="111111"/>
                </a:solidFill>
                <a:effectLst/>
                <a:latin typeface="Footlight MT Light" panose="0204060206030A020304" pitchFamily="18" charset="0"/>
              </a:rPr>
              <a:t>Public-Private Partnerships (PPPs) and Sustainable Natural Resources Exploitation in Africa: Lessons from Diamond Mining in Chiadzwa, Zimbabwe. </a:t>
            </a:r>
            <a:r>
              <a:rPr lang="en-GB" sz="2300" b="1" i="1" u="none" strike="noStrike" dirty="0" err="1">
                <a:solidFill>
                  <a:srgbClr val="111111"/>
                </a:solidFill>
                <a:effectLst/>
                <a:latin typeface="Footlight MT Light" panose="0204060206030A020304" pitchFamily="18" charset="0"/>
                <a:hlinkClick r:id="rId3"/>
              </a:rPr>
              <a:t>Trynos</a:t>
            </a:r>
            <a:r>
              <a:rPr lang="en-GB" sz="2300" b="1" i="1" u="none" strike="noStrike" dirty="0">
                <a:solidFill>
                  <a:srgbClr val="111111"/>
                </a:solidFill>
                <a:effectLst/>
                <a:latin typeface="Footlight MT Light" panose="0204060206030A020304" pitchFamily="18" charset="0"/>
                <a:hlinkClick r:id="rId3"/>
              </a:rPr>
              <a:t> Gumbo</a:t>
            </a:r>
            <a:r>
              <a:rPr lang="en-GB" sz="2300" b="1" i="1" u="none" strike="noStrike" dirty="0">
                <a:solidFill>
                  <a:srgbClr val="111111"/>
                </a:solidFill>
                <a:effectLst/>
                <a:latin typeface="Footlight MT Light" panose="0204060206030A020304" pitchFamily="18" charset="0"/>
              </a:rPr>
              <a:t>, </a:t>
            </a:r>
            <a:r>
              <a:rPr lang="en-GB" sz="2300" b="1" i="1" u="none" strike="noStrike" dirty="0">
                <a:solidFill>
                  <a:srgbClr val="111111"/>
                </a:solidFill>
                <a:effectLst/>
                <a:latin typeface="Footlight MT Light" panose="0204060206030A020304" pitchFamily="18" charset="0"/>
                <a:hlinkClick r:id="rId4"/>
              </a:rPr>
              <a:t>Stellenbosch University</a:t>
            </a:r>
            <a:r>
              <a:rPr lang="en-GB" sz="2300" b="1" i="1" u="none" strike="noStrike" dirty="0">
                <a:solidFill>
                  <a:srgbClr val="111111"/>
                </a:solidFill>
                <a:effectLst/>
                <a:latin typeface="Footlight MT Light" panose="0204060206030A020304" pitchFamily="18" charset="0"/>
              </a:rPr>
              <a:t>, June 2013)</a:t>
            </a:r>
            <a:endParaRPr kumimoji="0" lang="en-NG" altLang="en-NG" sz="2300" b="1" i="1" u="none" strike="noStrike" cap="none" normalizeH="0" baseline="0" dirty="0">
              <a:ln>
                <a:noFill/>
              </a:ln>
              <a:solidFill>
                <a:schemeClr val="tx1"/>
              </a:solidFill>
              <a:effectLst/>
              <a:latin typeface="Footlight MT Light" panose="0204060206030A020304" pitchFamily="18" charset="0"/>
            </a:endParaRPr>
          </a:p>
        </p:txBody>
      </p:sp>
    </p:spTree>
    <p:extLst>
      <p:ext uri="{BB962C8B-B14F-4D97-AF65-F5344CB8AC3E}">
        <p14:creationId xmlns:p14="http://schemas.microsoft.com/office/powerpoint/2010/main" val="708592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457200"/>
            <a:ext cx="8467725" cy="584200"/>
          </a:xfrm>
          <a:prstGeom prst="rect">
            <a:avLst/>
          </a:prstGeom>
          <a:noFill/>
        </p:spPr>
        <p:txBody>
          <a:bodyPr>
            <a:spAutoFit/>
          </a:bodyPr>
          <a:lstStyle/>
          <a:p>
            <a:pPr algn="ctr" fontAlgn="auto">
              <a:spcBef>
                <a:spcPts val="0"/>
              </a:spcBef>
              <a:spcAft>
                <a:spcPts val="0"/>
              </a:spcAft>
              <a:defRPr/>
            </a:pPr>
            <a:r>
              <a:rPr lang="en-GB" sz="3200" b="1" kern="0" dirty="0">
                <a:solidFill>
                  <a:schemeClr val="bg1"/>
                </a:solidFill>
                <a:latin typeface="Footlight MT Light" panose="0204060206030A020304" pitchFamily="18" charset="0"/>
                <a:ea typeface="Verdana" pitchFamily="34" charset="0"/>
                <a:cs typeface="Verdana" pitchFamily="34" charset="0"/>
              </a:rPr>
              <a:t>Definition of PPP</a:t>
            </a:r>
          </a:p>
        </p:txBody>
      </p:sp>
      <p:sp>
        <p:nvSpPr>
          <p:cNvPr id="19462" name="Slide Number Placeholder 19"/>
          <p:cNvSpPr txBox="1">
            <a:spLocks/>
          </p:cNvSpPr>
          <p:nvPr/>
        </p:nvSpPr>
        <p:spPr bwMode="auto">
          <a:xfrm>
            <a:off x="7010400" y="6357938"/>
            <a:ext cx="2133600" cy="476250"/>
          </a:xfrm>
          <a:prstGeom prst="rect">
            <a:avLst/>
          </a:prstGeom>
          <a:noFill/>
          <a:ln w="9525">
            <a:noFill/>
            <a:miter lim="800000"/>
            <a:headEnd/>
            <a:tailEnd/>
          </a:ln>
        </p:spPr>
        <p:txBody>
          <a:bodyPr/>
          <a:lstStyle/>
          <a:p>
            <a:pPr algn="r"/>
            <a:fld id="{30CDBE5D-46D5-40AA-BE2D-8C4F46FB6A51}" type="slidenum">
              <a:rPr lang="en-US" altLang="en-US" sz="1400">
                <a:solidFill>
                  <a:srgbClr val="000000"/>
                </a:solidFill>
                <a:latin typeface="Century Gothic" pitchFamily="34" charset="0"/>
              </a:rPr>
              <a:pPr algn="r"/>
              <a:t>13</a:t>
            </a:fld>
            <a:endParaRPr lang="en-US" altLang="en-US" sz="1400">
              <a:solidFill>
                <a:srgbClr val="000000"/>
              </a:solidFill>
              <a:latin typeface="Century Gothic" pitchFamily="34" charset="0"/>
            </a:endParaRPr>
          </a:p>
        </p:txBody>
      </p:sp>
      <p:graphicFrame>
        <p:nvGraphicFramePr>
          <p:cNvPr id="5" name="Diagram 4"/>
          <p:cNvGraphicFramePr/>
          <p:nvPr/>
        </p:nvGraphicFramePr>
        <p:xfrm>
          <a:off x="80962" y="3352800"/>
          <a:ext cx="8772526" cy="2718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4" name="Rectangle 5"/>
          <p:cNvSpPr>
            <a:spLocks noChangeArrowheads="1"/>
          </p:cNvSpPr>
          <p:nvPr/>
        </p:nvSpPr>
        <p:spPr bwMode="auto">
          <a:xfrm>
            <a:off x="142876" y="5791200"/>
            <a:ext cx="8629650" cy="769441"/>
          </a:xfrm>
          <a:prstGeom prst="rect">
            <a:avLst/>
          </a:prstGeom>
          <a:noFill/>
          <a:ln w="9525">
            <a:noFill/>
            <a:miter lim="800000"/>
            <a:headEnd/>
            <a:tailEnd/>
          </a:ln>
        </p:spPr>
        <p:txBody>
          <a:bodyPr wrap="square">
            <a:spAutoFit/>
          </a:bodyPr>
          <a:lstStyle/>
          <a:p>
            <a:pPr algn="ctr"/>
            <a:r>
              <a:rPr lang="en-US" altLang="en-US" sz="2200" b="1" dirty="0">
                <a:latin typeface="Footlight MT Light" pitchFamily="18" charset="0"/>
              </a:rPr>
              <a:t>The goal is to combine the best capabilities of the public and private sectors for mutual benefit </a:t>
            </a:r>
          </a:p>
        </p:txBody>
      </p:sp>
      <p:sp>
        <p:nvSpPr>
          <p:cNvPr id="19465" name="Rectangle 6"/>
          <p:cNvSpPr>
            <a:spLocks noChangeArrowheads="1"/>
          </p:cNvSpPr>
          <p:nvPr/>
        </p:nvSpPr>
        <p:spPr bwMode="auto">
          <a:xfrm>
            <a:off x="80962" y="1540808"/>
            <a:ext cx="8915400" cy="1938992"/>
          </a:xfrm>
          <a:prstGeom prst="rect">
            <a:avLst/>
          </a:prstGeom>
          <a:noFill/>
          <a:ln w="9525">
            <a:noFill/>
            <a:miter lim="800000"/>
            <a:headEnd/>
            <a:tailEnd/>
          </a:ln>
        </p:spPr>
        <p:txBody>
          <a:bodyPr wrap="square">
            <a:spAutoFit/>
          </a:bodyPr>
          <a:lstStyle/>
          <a:p>
            <a:pPr algn="just"/>
            <a:r>
              <a:rPr lang="en-US" altLang="en-US" sz="2000" dirty="0">
                <a:latin typeface="Footlight MT Light" pitchFamily="18" charset="0"/>
              </a:rPr>
              <a:t>A Public-Private Partnership is a </a:t>
            </a:r>
            <a:r>
              <a:rPr lang="en-US" altLang="en-US" sz="2000" b="1" u="sng" dirty="0">
                <a:solidFill>
                  <a:srgbClr val="FF0000"/>
                </a:solidFill>
                <a:latin typeface="Footlight MT Light" pitchFamily="18" charset="0"/>
              </a:rPr>
              <a:t>contractual agreement</a:t>
            </a:r>
            <a:r>
              <a:rPr lang="en-US" altLang="en-US" sz="2000" dirty="0">
                <a:solidFill>
                  <a:srgbClr val="FF0000"/>
                </a:solidFill>
                <a:latin typeface="Footlight MT Light" pitchFamily="18" charset="0"/>
              </a:rPr>
              <a:t> </a:t>
            </a:r>
            <a:r>
              <a:rPr lang="en-US" altLang="en-US" sz="2000" dirty="0">
                <a:latin typeface="Footlight MT Light" pitchFamily="18" charset="0"/>
              </a:rPr>
              <a:t>between a </a:t>
            </a:r>
            <a:r>
              <a:rPr lang="en-US" altLang="en-US" sz="2000" b="1" u="sng" dirty="0">
                <a:solidFill>
                  <a:srgbClr val="FF0000"/>
                </a:solidFill>
                <a:latin typeface="Footlight MT Light" pitchFamily="18" charset="0"/>
              </a:rPr>
              <a:t>public agency</a:t>
            </a:r>
            <a:r>
              <a:rPr lang="en-US" altLang="en-US" sz="2000" dirty="0">
                <a:solidFill>
                  <a:srgbClr val="FF0000"/>
                </a:solidFill>
                <a:latin typeface="Footlight MT Light" pitchFamily="18" charset="0"/>
              </a:rPr>
              <a:t> </a:t>
            </a:r>
            <a:r>
              <a:rPr lang="en-US" altLang="en-US" sz="2000" dirty="0">
                <a:latin typeface="Footlight MT Light" pitchFamily="18" charset="0"/>
              </a:rPr>
              <a:t>(federal, state or local) and a </a:t>
            </a:r>
            <a:r>
              <a:rPr lang="en-US" altLang="en-US" sz="2000" b="1" u="sng" dirty="0">
                <a:solidFill>
                  <a:srgbClr val="FF0000"/>
                </a:solidFill>
                <a:latin typeface="Footlight MT Light" pitchFamily="18" charset="0"/>
              </a:rPr>
              <a:t>private sector entity</a:t>
            </a:r>
            <a:r>
              <a:rPr lang="en-US" altLang="en-US" sz="2000" dirty="0">
                <a:latin typeface="Footlight MT Light" pitchFamily="18" charset="0"/>
              </a:rPr>
              <a:t>. Through this agreement, the </a:t>
            </a:r>
            <a:r>
              <a:rPr lang="en-US" altLang="en-US" sz="2000" b="1" u="sng" dirty="0">
                <a:solidFill>
                  <a:srgbClr val="FF0000"/>
                </a:solidFill>
                <a:latin typeface="Footlight MT Light" pitchFamily="18" charset="0"/>
              </a:rPr>
              <a:t>skills and assets</a:t>
            </a:r>
            <a:r>
              <a:rPr lang="en-US" altLang="en-US" sz="2000" dirty="0">
                <a:solidFill>
                  <a:srgbClr val="FF0000"/>
                </a:solidFill>
                <a:latin typeface="Footlight MT Light" pitchFamily="18" charset="0"/>
              </a:rPr>
              <a:t> </a:t>
            </a:r>
            <a:r>
              <a:rPr lang="en-US" altLang="en-US" sz="2000" dirty="0">
                <a:latin typeface="Footlight MT Light" pitchFamily="18" charset="0"/>
              </a:rPr>
              <a:t>of each sector (public and private) </a:t>
            </a:r>
            <a:r>
              <a:rPr lang="en-US" altLang="en-US" sz="2000" b="1" u="sng" dirty="0">
                <a:solidFill>
                  <a:srgbClr val="FF0000"/>
                </a:solidFill>
                <a:latin typeface="Footlight MT Light" pitchFamily="18" charset="0"/>
              </a:rPr>
              <a:t>are shared</a:t>
            </a:r>
            <a:r>
              <a:rPr lang="en-US" altLang="en-US" sz="2000" dirty="0">
                <a:solidFill>
                  <a:srgbClr val="FF0000"/>
                </a:solidFill>
                <a:latin typeface="Footlight MT Light" pitchFamily="18" charset="0"/>
              </a:rPr>
              <a:t> </a:t>
            </a:r>
            <a:r>
              <a:rPr lang="en-US" altLang="en-US" sz="2000" dirty="0">
                <a:latin typeface="Footlight MT Light" pitchFamily="18" charset="0"/>
              </a:rPr>
              <a:t>in delivering a service or facility for the use of the general public. In addition to the sharing of resources, </a:t>
            </a:r>
            <a:r>
              <a:rPr lang="en-US" altLang="en-US" sz="2000" b="1" u="sng" dirty="0">
                <a:solidFill>
                  <a:srgbClr val="FF0000"/>
                </a:solidFill>
                <a:latin typeface="Footlight MT Light" pitchFamily="18" charset="0"/>
              </a:rPr>
              <a:t>each party shares in the risks and rewards</a:t>
            </a:r>
            <a:r>
              <a:rPr lang="en-US" altLang="en-US" sz="2000" dirty="0">
                <a:solidFill>
                  <a:srgbClr val="FF0000"/>
                </a:solidFill>
                <a:latin typeface="Footlight MT Light" pitchFamily="18" charset="0"/>
              </a:rPr>
              <a:t> </a:t>
            </a:r>
            <a:r>
              <a:rPr lang="en-US" altLang="en-US" sz="2000" dirty="0">
                <a:latin typeface="Footlight MT Light" pitchFamily="18" charset="0"/>
              </a:rPr>
              <a:t>potential in the delivery of the service and/or facility (</a:t>
            </a:r>
            <a:r>
              <a:rPr lang="en-US" altLang="en-US" sz="1600" dirty="0">
                <a:latin typeface="Footlight MT Light" pitchFamily="18" charset="0"/>
              </a:rPr>
              <a:t>Nat. Council on PPP USA)</a:t>
            </a:r>
          </a:p>
        </p:txBody>
      </p:sp>
      <p:pic>
        <p:nvPicPr>
          <p:cNvPr id="7" name="Picture 1">
            <a:extLst>
              <a:ext uri="{FF2B5EF4-FFF2-40B4-BE49-F238E27FC236}">
                <a16:creationId xmlns:a16="http://schemas.microsoft.com/office/drawing/2014/main" id="{8DCA110D-5F23-4183-A0C2-E966102B39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25"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7586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3"/>
          <p:cNvSpPr>
            <a:spLocks noChangeAspect="1" noChangeArrowheads="1" noTextEdit="1"/>
          </p:cNvSpPr>
          <p:nvPr/>
        </p:nvSpPr>
        <p:spPr bwMode="auto">
          <a:xfrm>
            <a:off x="565150" y="1511300"/>
            <a:ext cx="80137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9939" name="Rectangle 4"/>
          <p:cNvSpPr>
            <a:spLocks noChangeArrowheads="1"/>
          </p:cNvSpPr>
          <p:nvPr/>
        </p:nvSpPr>
        <p:spPr bwMode="auto">
          <a:xfrm>
            <a:off x="565150" y="1511300"/>
            <a:ext cx="8002588"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latin typeface="Calibri" panose="020F0502020204030204" pitchFamily="34" charset="0"/>
            </a:endParaRPr>
          </a:p>
        </p:txBody>
      </p:sp>
      <p:sp>
        <p:nvSpPr>
          <p:cNvPr id="39940" name="Rectangle 93"/>
          <p:cNvSpPr>
            <a:spLocks noChangeArrowheads="1"/>
          </p:cNvSpPr>
          <p:nvPr/>
        </p:nvSpPr>
        <p:spPr bwMode="auto">
          <a:xfrm>
            <a:off x="609600" y="1371600"/>
            <a:ext cx="8002588"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latin typeface="Calibri" panose="020F0502020204030204" pitchFamily="34" charset="0"/>
            </a:endParaRPr>
          </a:p>
        </p:txBody>
      </p:sp>
      <p:sp>
        <p:nvSpPr>
          <p:cNvPr id="39941" name="Rectangle 182"/>
          <p:cNvSpPr>
            <a:spLocks noChangeArrowheads="1"/>
          </p:cNvSpPr>
          <p:nvPr/>
        </p:nvSpPr>
        <p:spPr bwMode="gray">
          <a:xfrm>
            <a:off x="0" y="381000"/>
            <a:ext cx="8262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en-US" altLang="en-US" sz="2800" b="1">
              <a:solidFill>
                <a:srgbClr val="000000"/>
              </a:solidFill>
              <a:latin typeface="Footlight MT Light" panose="0204060206030A020304" pitchFamily="18" charset="0"/>
            </a:endParaRPr>
          </a:p>
          <a:p>
            <a:pPr algn="ctr" eaLnBrk="1" hangingPunct="1">
              <a:lnSpc>
                <a:spcPct val="90000"/>
              </a:lnSpc>
            </a:pPr>
            <a:endParaRPr lang="en-US" altLang="en-US" sz="2800" b="1">
              <a:solidFill>
                <a:srgbClr val="000000"/>
              </a:solidFill>
              <a:latin typeface="Footlight MT Light" panose="0204060206030A020304" pitchFamily="18" charset="0"/>
            </a:endParaRPr>
          </a:p>
          <a:p>
            <a:pPr algn="ctr" eaLnBrk="1" hangingPunct="1">
              <a:lnSpc>
                <a:spcPct val="90000"/>
              </a:lnSpc>
            </a:pPr>
            <a:endParaRPr lang="en-US" altLang="en-US" sz="2800" b="1">
              <a:solidFill>
                <a:srgbClr val="000000"/>
              </a:solidFill>
              <a:latin typeface="Footlight MT Light" panose="0204060206030A020304" pitchFamily="18" charset="0"/>
            </a:endParaRPr>
          </a:p>
          <a:p>
            <a:pPr algn="ctr" eaLnBrk="1" hangingPunct="1">
              <a:lnSpc>
                <a:spcPct val="90000"/>
              </a:lnSpc>
            </a:pPr>
            <a:endParaRPr lang="en-US" altLang="en-US" sz="2800" b="1">
              <a:solidFill>
                <a:srgbClr val="000000"/>
              </a:solidFill>
              <a:latin typeface="Footlight MT Light" panose="0204060206030A020304" pitchFamily="18" charset="0"/>
            </a:endParaRPr>
          </a:p>
          <a:p>
            <a:pPr algn="ctr" eaLnBrk="1" hangingPunct="1">
              <a:lnSpc>
                <a:spcPct val="90000"/>
              </a:lnSpc>
            </a:pPr>
            <a:endParaRPr lang="en-US" altLang="en-US" sz="2800" b="1">
              <a:solidFill>
                <a:srgbClr val="000000"/>
              </a:solidFill>
              <a:latin typeface="Footlight MT Light" panose="0204060206030A020304" pitchFamily="18" charset="0"/>
            </a:endParaRPr>
          </a:p>
        </p:txBody>
      </p:sp>
      <p:sp>
        <p:nvSpPr>
          <p:cNvPr id="185" name="Pentagon 184"/>
          <p:cNvSpPr/>
          <p:nvPr/>
        </p:nvSpPr>
        <p:spPr>
          <a:xfrm>
            <a:off x="609600" y="990600"/>
            <a:ext cx="1981200" cy="762000"/>
          </a:xfrm>
          <a:prstGeom prst="homePlate">
            <a:avLst>
              <a:gd name="adj" fmla="val 1977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rgbClr val="FFFF00"/>
                </a:solidFill>
              </a:rPr>
              <a:t>Arrangement</a:t>
            </a:r>
          </a:p>
          <a:p>
            <a:pPr algn="ctr" eaLnBrk="1" fontAlgn="auto" hangingPunct="1">
              <a:spcBef>
                <a:spcPts val="0"/>
              </a:spcBef>
              <a:spcAft>
                <a:spcPts val="0"/>
              </a:spcAft>
              <a:defRPr/>
            </a:pPr>
            <a:r>
              <a:rPr lang="en-US" sz="1200" dirty="0">
                <a:solidFill>
                  <a:srgbClr val="FFFF00"/>
                </a:solidFill>
              </a:rPr>
              <a:t>Between public &amp; private</a:t>
            </a:r>
          </a:p>
        </p:txBody>
      </p:sp>
      <p:sp>
        <p:nvSpPr>
          <p:cNvPr id="186" name="Pentagon 185"/>
          <p:cNvSpPr/>
          <p:nvPr/>
        </p:nvSpPr>
        <p:spPr>
          <a:xfrm>
            <a:off x="1676400" y="1828800"/>
            <a:ext cx="1981200" cy="762000"/>
          </a:xfrm>
          <a:prstGeom prst="homePlate">
            <a:avLst>
              <a:gd name="adj" fmla="val 1977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rgbClr val="FFFF00"/>
                </a:solidFill>
              </a:rPr>
              <a:t>Provision</a:t>
            </a:r>
          </a:p>
          <a:p>
            <a:pPr algn="ctr" eaLnBrk="1" fontAlgn="auto" hangingPunct="1">
              <a:spcBef>
                <a:spcPts val="0"/>
              </a:spcBef>
              <a:spcAft>
                <a:spcPts val="0"/>
              </a:spcAft>
              <a:defRPr/>
            </a:pPr>
            <a:r>
              <a:rPr lang="en-US" sz="1200" dirty="0">
                <a:solidFill>
                  <a:srgbClr val="FFFF00"/>
                </a:solidFill>
              </a:rPr>
              <a:t>Of services for public benefit by private partner</a:t>
            </a:r>
          </a:p>
        </p:txBody>
      </p:sp>
      <p:sp>
        <p:nvSpPr>
          <p:cNvPr id="187" name="Pentagon 186"/>
          <p:cNvSpPr/>
          <p:nvPr/>
        </p:nvSpPr>
        <p:spPr>
          <a:xfrm>
            <a:off x="2895600" y="2667000"/>
            <a:ext cx="1981200" cy="762000"/>
          </a:xfrm>
          <a:prstGeom prst="homePlate">
            <a:avLst>
              <a:gd name="adj" fmla="val 19776"/>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rgbClr val="FFFF00"/>
                </a:solidFill>
              </a:rPr>
              <a:t>Investments</a:t>
            </a:r>
          </a:p>
          <a:p>
            <a:pPr algn="ctr" eaLnBrk="1" fontAlgn="auto" hangingPunct="1">
              <a:spcBef>
                <a:spcPts val="0"/>
              </a:spcBef>
              <a:spcAft>
                <a:spcPts val="0"/>
              </a:spcAft>
              <a:defRPr/>
            </a:pPr>
            <a:r>
              <a:rPr lang="en-US" sz="1200" dirty="0">
                <a:solidFill>
                  <a:srgbClr val="FFFF00"/>
                </a:solidFill>
              </a:rPr>
              <a:t>In and/or management of public assets by private partner</a:t>
            </a:r>
          </a:p>
        </p:txBody>
      </p:sp>
      <p:sp>
        <p:nvSpPr>
          <p:cNvPr id="188" name="Pentagon 187"/>
          <p:cNvSpPr/>
          <p:nvPr/>
        </p:nvSpPr>
        <p:spPr>
          <a:xfrm>
            <a:off x="3886200" y="3505200"/>
            <a:ext cx="1981200" cy="762000"/>
          </a:xfrm>
          <a:prstGeom prst="homePlate">
            <a:avLst>
              <a:gd name="adj" fmla="val 19776"/>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rgbClr val="FFFF00"/>
                </a:solidFill>
              </a:rPr>
              <a:t>Time Period</a:t>
            </a:r>
          </a:p>
          <a:p>
            <a:pPr algn="ctr" eaLnBrk="1" fontAlgn="auto" hangingPunct="1">
              <a:spcBef>
                <a:spcPts val="0"/>
              </a:spcBef>
              <a:spcAft>
                <a:spcPts val="0"/>
              </a:spcAft>
              <a:defRPr/>
            </a:pPr>
            <a:r>
              <a:rPr lang="en-US" sz="1200" dirty="0">
                <a:solidFill>
                  <a:srgbClr val="FFFF00"/>
                </a:solidFill>
              </a:rPr>
              <a:t>For a specified time</a:t>
            </a:r>
          </a:p>
        </p:txBody>
      </p:sp>
      <p:sp>
        <p:nvSpPr>
          <p:cNvPr id="189" name="Pentagon 188"/>
          <p:cNvSpPr/>
          <p:nvPr/>
        </p:nvSpPr>
        <p:spPr>
          <a:xfrm>
            <a:off x="4648200" y="4343400"/>
            <a:ext cx="1981200" cy="762000"/>
          </a:xfrm>
          <a:prstGeom prst="homePlate">
            <a:avLst>
              <a:gd name="adj" fmla="val 19776"/>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rgbClr val="FFFF00"/>
                </a:solidFill>
              </a:rPr>
              <a:t>Risk Sharing</a:t>
            </a:r>
          </a:p>
          <a:p>
            <a:pPr algn="ctr" eaLnBrk="1" fontAlgn="auto" hangingPunct="1">
              <a:spcBef>
                <a:spcPts val="0"/>
              </a:spcBef>
              <a:spcAft>
                <a:spcPts val="0"/>
              </a:spcAft>
              <a:defRPr/>
            </a:pPr>
            <a:r>
              <a:rPr lang="en-US" sz="1200" dirty="0">
                <a:solidFill>
                  <a:srgbClr val="FFFF00"/>
                </a:solidFill>
              </a:rPr>
              <a:t>Optimally between contracting parties</a:t>
            </a:r>
          </a:p>
        </p:txBody>
      </p:sp>
      <p:sp>
        <p:nvSpPr>
          <p:cNvPr id="190" name="Pentagon 189"/>
          <p:cNvSpPr/>
          <p:nvPr/>
        </p:nvSpPr>
        <p:spPr>
          <a:xfrm>
            <a:off x="5715000" y="5181600"/>
            <a:ext cx="1981200" cy="762000"/>
          </a:xfrm>
          <a:prstGeom prst="homePlate">
            <a:avLst>
              <a:gd name="adj" fmla="val 19776"/>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rgbClr val="FFFF00"/>
                </a:solidFill>
              </a:rPr>
              <a:t>Standards</a:t>
            </a:r>
          </a:p>
          <a:p>
            <a:pPr algn="ctr" eaLnBrk="1" fontAlgn="auto" hangingPunct="1">
              <a:spcBef>
                <a:spcPts val="0"/>
              </a:spcBef>
              <a:spcAft>
                <a:spcPts val="0"/>
              </a:spcAft>
              <a:defRPr/>
            </a:pPr>
            <a:r>
              <a:rPr lang="en-US" sz="1200" dirty="0">
                <a:solidFill>
                  <a:srgbClr val="FFFF00"/>
                </a:solidFill>
              </a:rPr>
              <a:t>Focus on quality of service / performance</a:t>
            </a:r>
          </a:p>
          <a:p>
            <a:pPr algn="ctr" eaLnBrk="1" fontAlgn="auto" hangingPunct="1">
              <a:spcBef>
                <a:spcPts val="0"/>
              </a:spcBef>
              <a:spcAft>
                <a:spcPts val="0"/>
              </a:spcAft>
              <a:defRPr/>
            </a:pPr>
            <a:endParaRPr lang="en-US" sz="1200" dirty="0">
              <a:solidFill>
                <a:srgbClr val="FFFF00"/>
              </a:solidFill>
            </a:endParaRPr>
          </a:p>
        </p:txBody>
      </p:sp>
      <p:sp>
        <p:nvSpPr>
          <p:cNvPr id="191" name="Pentagon 190"/>
          <p:cNvSpPr/>
          <p:nvPr/>
        </p:nvSpPr>
        <p:spPr>
          <a:xfrm>
            <a:off x="6629400" y="6019800"/>
            <a:ext cx="1981200" cy="762000"/>
          </a:xfrm>
          <a:prstGeom prst="homePlate">
            <a:avLst>
              <a:gd name="adj" fmla="val 19776"/>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rgbClr val="FFFF00"/>
                </a:solidFill>
              </a:rPr>
              <a:t>Payments</a:t>
            </a:r>
          </a:p>
          <a:p>
            <a:pPr algn="ctr" eaLnBrk="1" fontAlgn="auto" hangingPunct="1">
              <a:spcBef>
                <a:spcPts val="0"/>
              </a:spcBef>
              <a:spcAft>
                <a:spcPts val="0"/>
              </a:spcAft>
              <a:defRPr/>
            </a:pPr>
            <a:r>
              <a:rPr lang="en-US" sz="1200" dirty="0">
                <a:solidFill>
                  <a:srgbClr val="FFFF00"/>
                </a:solidFill>
              </a:rPr>
              <a:t>Linked to performance</a:t>
            </a:r>
          </a:p>
          <a:p>
            <a:pPr algn="ctr" eaLnBrk="1" fontAlgn="auto" hangingPunct="1">
              <a:spcBef>
                <a:spcPts val="0"/>
              </a:spcBef>
              <a:spcAft>
                <a:spcPts val="0"/>
              </a:spcAft>
              <a:defRPr/>
            </a:pPr>
            <a:endParaRPr lang="en-US" sz="1200" dirty="0">
              <a:solidFill>
                <a:srgbClr val="FFFF00"/>
              </a:solidFill>
            </a:endParaRPr>
          </a:p>
        </p:txBody>
      </p:sp>
      <p:sp>
        <p:nvSpPr>
          <p:cNvPr id="192" name="Oval 191"/>
          <p:cNvSpPr/>
          <p:nvPr/>
        </p:nvSpPr>
        <p:spPr>
          <a:xfrm>
            <a:off x="457200" y="914400"/>
            <a:ext cx="274638" cy="2746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prstClr val="white"/>
                </a:solidFill>
              </a:rPr>
              <a:t>1</a:t>
            </a:r>
          </a:p>
        </p:txBody>
      </p:sp>
      <p:sp>
        <p:nvSpPr>
          <p:cNvPr id="193" name="Oval 192"/>
          <p:cNvSpPr/>
          <p:nvPr/>
        </p:nvSpPr>
        <p:spPr>
          <a:xfrm>
            <a:off x="1524000" y="1782763"/>
            <a:ext cx="274638" cy="27463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prstClr val="white"/>
                </a:solidFill>
              </a:rPr>
              <a:t>2</a:t>
            </a:r>
          </a:p>
        </p:txBody>
      </p:sp>
      <p:sp>
        <p:nvSpPr>
          <p:cNvPr id="194" name="Oval 193"/>
          <p:cNvSpPr/>
          <p:nvPr/>
        </p:nvSpPr>
        <p:spPr>
          <a:xfrm>
            <a:off x="2743200" y="2620963"/>
            <a:ext cx="274638" cy="27463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prstClr val="white"/>
                </a:solidFill>
              </a:rPr>
              <a:t>3</a:t>
            </a:r>
          </a:p>
        </p:txBody>
      </p:sp>
      <p:sp>
        <p:nvSpPr>
          <p:cNvPr id="195" name="Oval 194"/>
          <p:cNvSpPr/>
          <p:nvPr/>
        </p:nvSpPr>
        <p:spPr>
          <a:xfrm>
            <a:off x="3733800" y="3459163"/>
            <a:ext cx="274638" cy="27463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prstClr val="white"/>
                </a:solidFill>
              </a:rPr>
              <a:t>4</a:t>
            </a:r>
          </a:p>
        </p:txBody>
      </p:sp>
      <p:sp>
        <p:nvSpPr>
          <p:cNvPr id="196" name="Oval 195"/>
          <p:cNvSpPr/>
          <p:nvPr/>
        </p:nvSpPr>
        <p:spPr>
          <a:xfrm>
            <a:off x="4419600" y="4297363"/>
            <a:ext cx="274638" cy="27463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prstClr val="white"/>
                </a:solidFill>
              </a:rPr>
              <a:t>5</a:t>
            </a:r>
          </a:p>
        </p:txBody>
      </p:sp>
      <p:sp>
        <p:nvSpPr>
          <p:cNvPr id="197" name="Oval 196"/>
          <p:cNvSpPr/>
          <p:nvPr/>
        </p:nvSpPr>
        <p:spPr>
          <a:xfrm>
            <a:off x="5562600" y="5135563"/>
            <a:ext cx="274638" cy="27463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prstClr val="white"/>
                </a:solidFill>
              </a:rPr>
              <a:t>6</a:t>
            </a:r>
          </a:p>
        </p:txBody>
      </p:sp>
      <p:sp>
        <p:nvSpPr>
          <p:cNvPr id="198" name="Oval 197"/>
          <p:cNvSpPr/>
          <p:nvPr/>
        </p:nvSpPr>
        <p:spPr>
          <a:xfrm>
            <a:off x="6477000" y="5973763"/>
            <a:ext cx="274638" cy="27463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prstClr val="white"/>
                </a:solidFill>
              </a:rPr>
              <a:t>7</a:t>
            </a:r>
          </a:p>
        </p:txBody>
      </p:sp>
      <p:sp>
        <p:nvSpPr>
          <p:cNvPr id="39970" name="TextBox 60"/>
          <p:cNvSpPr txBox="1">
            <a:spLocks noChangeArrowheads="1"/>
          </p:cNvSpPr>
          <p:nvPr/>
        </p:nvSpPr>
        <p:spPr bwMode="auto">
          <a:xfrm>
            <a:off x="228600" y="62484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solidFill>
                  <a:srgbClr val="000000"/>
                </a:solidFill>
              </a:rPr>
              <a:t>Source: IDFC</a:t>
            </a:r>
          </a:p>
        </p:txBody>
      </p:sp>
      <p:sp>
        <p:nvSpPr>
          <p:cNvPr id="39971" name="Rectangle 61"/>
          <p:cNvSpPr>
            <a:spLocks noChangeArrowheads="1"/>
          </p:cNvSpPr>
          <p:nvPr/>
        </p:nvSpPr>
        <p:spPr bwMode="auto">
          <a:xfrm>
            <a:off x="228600" y="228600"/>
            <a:ext cx="7848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en-US" altLang="en-US" sz="2800" b="1" dirty="0">
                <a:solidFill>
                  <a:srgbClr val="000000"/>
                </a:solidFill>
                <a:latin typeface="Footlight MT Light" panose="0204060206030A020304" pitchFamily="18" charset="0"/>
              </a:rPr>
              <a:t>7 Essential Conditions That Define Public Private Partnerships</a:t>
            </a:r>
            <a:endParaRPr lang="en-GB" altLang="en-US" sz="2800" b="1" dirty="0">
              <a:solidFill>
                <a:srgbClr val="000000"/>
              </a:solidFill>
              <a:latin typeface="Footlight MT Light" panose="0204060206030A020304" pitchFamily="18" charset="0"/>
            </a:endParaRPr>
          </a:p>
        </p:txBody>
      </p:sp>
      <p:sp>
        <p:nvSpPr>
          <p:cNvPr id="39972" name="TextBox 21"/>
          <p:cNvSpPr txBox="1">
            <a:spLocks noChangeArrowheads="1"/>
          </p:cNvSpPr>
          <p:nvPr/>
        </p:nvSpPr>
        <p:spPr bwMode="auto">
          <a:xfrm>
            <a:off x="7620000" y="0"/>
            <a:ext cx="152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solidFill>
                  <a:srgbClr val="000000"/>
                </a:solidFill>
              </a:rPr>
              <a:t>           Annexure 2</a:t>
            </a:r>
          </a:p>
        </p:txBody>
      </p:sp>
    </p:spTree>
    <p:extLst>
      <p:ext uri="{BB962C8B-B14F-4D97-AF65-F5344CB8AC3E}">
        <p14:creationId xmlns:p14="http://schemas.microsoft.com/office/powerpoint/2010/main" val="239206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28600" y="1244600"/>
            <a:ext cx="3810000" cy="381000"/>
          </a:xfrm>
          <a:prstGeom prst="rect">
            <a:avLst/>
          </a:prstGeom>
          <a:solidFill>
            <a:schemeClr val="tx1"/>
          </a:solidFill>
          <a:ln w="9525">
            <a:noFill/>
            <a:miter lim="800000"/>
            <a:headEnd/>
            <a:tailEnd/>
          </a:ln>
        </p:spPr>
        <p:txBody>
          <a:bodyPr anchor="ctr"/>
          <a:lstStyle/>
          <a:p>
            <a:pPr>
              <a:defRPr/>
            </a:pPr>
            <a:r>
              <a:rPr lang="en-US" sz="1600" b="1" dirty="0">
                <a:solidFill>
                  <a:schemeClr val="bg1"/>
                </a:solidFill>
                <a:latin typeface="+mj-lt"/>
                <a:ea typeface="+mj-ea"/>
                <a:cs typeface="+mj-cs"/>
              </a:rPr>
              <a:t>… Key principles from National PPP Policy</a:t>
            </a:r>
          </a:p>
        </p:txBody>
      </p:sp>
      <p:sp>
        <p:nvSpPr>
          <p:cNvPr id="9220" name="Content Placeholder 2"/>
          <p:cNvSpPr>
            <a:spLocks noGrp="1"/>
          </p:cNvSpPr>
          <p:nvPr>
            <p:ph idx="4294967295"/>
          </p:nvPr>
        </p:nvSpPr>
        <p:spPr>
          <a:xfrm>
            <a:off x="228600" y="1625600"/>
            <a:ext cx="4038600" cy="5232400"/>
          </a:xfrm>
        </p:spPr>
        <p:txBody>
          <a:bodyPr/>
          <a:lstStyle/>
          <a:p>
            <a:pPr>
              <a:spcBef>
                <a:spcPct val="35000"/>
              </a:spcBef>
            </a:pPr>
            <a:r>
              <a:rPr lang="en-US" altLang="en-US" sz="2200" b="1" dirty="0">
                <a:latin typeface="Footlight MT Light" pitchFamily="18" charset="0"/>
              </a:rPr>
              <a:t>Value for Money</a:t>
            </a:r>
            <a:endParaRPr lang="en-US" altLang="en-US" sz="2200" dirty="0">
              <a:latin typeface="Footlight MT Light" pitchFamily="18" charset="0"/>
            </a:endParaRPr>
          </a:p>
          <a:p>
            <a:pPr>
              <a:spcBef>
                <a:spcPts val="0"/>
              </a:spcBef>
              <a:buFont typeface="Arial" charset="0"/>
              <a:buNone/>
            </a:pPr>
            <a:r>
              <a:rPr lang="en-US" altLang="en-US" sz="2200" dirty="0">
                <a:latin typeface="Footlight MT Light" pitchFamily="18" charset="0"/>
              </a:rPr>
              <a:t>	Cost, risks and service quality</a:t>
            </a:r>
            <a:endParaRPr lang="en-US" altLang="en-US" sz="2200" b="1" dirty="0">
              <a:latin typeface="Footlight MT Light" pitchFamily="18" charset="0"/>
            </a:endParaRPr>
          </a:p>
          <a:p>
            <a:pPr>
              <a:spcBef>
                <a:spcPct val="35000"/>
              </a:spcBef>
            </a:pPr>
            <a:r>
              <a:rPr lang="en-US" altLang="en-US" sz="2200" b="1" dirty="0">
                <a:latin typeface="Footlight MT Light" pitchFamily="18" charset="0"/>
              </a:rPr>
              <a:t>Public interest</a:t>
            </a:r>
            <a:endParaRPr lang="en-US" altLang="en-US" sz="2200" dirty="0">
              <a:latin typeface="Footlight MT Light" pitchFamily="18" charset="0"/>
            </a:endParaRPr>
          </a:p>
          <a:p>
            <a:pPr>
              <a:spcBef>
                <a:spcPts val="0"/>
              </a:spcBef>
              <a:buFont typeface="Arial" charset="0"/>
              <a:buNone/>
            </a:pPr>
            <a:r>
              <a:rPr lang="en-US" altLang="en-US" sz="2200" dirty="0">
                <a:latin typeface="Footlight MT Light" pitchFamily="18" charset="0"/>
              </a:rPr>
              <a:t>	Adequate consultation with end-users and other stakeholders  </a:t>
            </a:r>
            <a:endParaRPr lang="en-US" altLang="en-US" sz="2200" b="1" dirty="0">
              <a:latin typeface="Footlight MT Light" pitchFamily="18" charset="0"/>
            </a:endParaRPr>
          </a:p>
          <a:p>
            <a:pPr>
              <a:spcBef>
                <a:spcPct val="35000"/>
              </a:spcBef>
            </a:pPr>
            <a:r>
              <a:rPr lang="en-US" altLang="en-US" sz="2200" b="1" dirty="0">
                <a:latin typeface="Footlight MT Light" pitchFamily="18" charset="0"/>
              </a:rPr>
              <a:t>Output requirements</a:t>
            </a:r>
            <a:endParaRPr lang="en-US" altLang="en-US" sz="2200" dirty="0">
              <a:latin typeface="Footlight MT Light" pitchFamily="18" charset="0"/>
            </a:endParaRPr>
          </a:p>
          <a:p>
            <a:pPr>
              <a:spcBef>
                <a:spcPts val="0"/>
              </a:spcBef>
              <a:buFont typeface="Arial" charset="0"/>
              <a:buNone/>
            </a:pPr>
            <a:r>
              <a:rPr lang="en-US" altLang="en-US" sz="2200" dirty="0">
                <a:latin typeface="Footlight MT Light" pitchFamily="18" charset="0"/>
              </a:rPr>
              <a:t>	Clear and verifiable service standards for output specifications. </a:t>
            </a:r>
          </a:p>
          <a:p>
            <a:pPr>
              <a:spcBef>
                <a:spcPct val="35000"/>
              </a:spcBef>
            </a:pPr>
            <a:r>
              <a:rPr lang="en-US" altLang="en-US" sz="2200" b="1" dirty="0">
                <a:latin typeface="Footlight MT Light" pitchFamily="18" charset="0"/>
              </a:rPr>
              <a:t>Transparency</a:t>
            </a:r>
            <a:endParaRPr lang="en-US" altLang="en-US" sz="2200" dirty="0">
              <a:latin typeface="Footlight MT Light" pitchFamily="18" charset="0"/>
            </a:endParaRPr>
          </a:p>
          <a:p>
            <a:pPr>
              <a:spcBef>
                <a:spcPts val="0"/>
              </a:spcBef>
              <a:buFont typeface="Arial" charset="0"/>
              <a:buNone/>
            </a:pPr>
            <a:r>
              <a:rPr lang="en-US" altLang="en-US" sz="2200" dirty="0">
                <a:latin typeface="Footlight MT Light" pitchFamily="18" charset="0"/>
              </a:rPr>
              <a:t>	Transparency and probity can reduce concerns over corruption.</a:t>
            </a:r>
            <a:endParaRPr lang="en-US" altLang="en-US" sz="2200" b="1" dirty="0">
              <a:latin typeface="Footlight MT Light" pitchFamily="18" charset="0"/>
            </a:endParaRPr>
          </a:p>
        </p:txBody>
      </p:sp>
      <p:sp>
        <p:nvSpPr>
          <p:cNvPr id="9221" name="Rectangle 10"/>
          <p:cNvSpPr>
            <a:spLocks noChangeArrowheads="1"/>
          </p:cNvSpPr>
          <p:nvPr/>
        </p:nvSpPr>
        <p:spPr bwMode="auto">
          <a:xfrm>
            <a:off x="4572000" y="1625600"/>
            <a:ext cx="3852863" cy="43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5000"/>
              </a:spcBef>
            </a:pPr>
            <a:r>
              <a:rPr lang="en-US" altLang="en-US" sz="2200" b="1" dirty="0">
                <a:latin typeface="Footlight MT Light" pitchFamily="18" charset="0"/>
              </a:rPr>
              <a:t>Risk allocation</a:t>
            </a:r>
            <a:endParaRPr lang="en-US" altLang="en-US" sz="2200" dirty="0">
              <a:latin typeface="Footlight MT Light" pitchFamily="18" charset="0"/>
            </a:endParaRPr>
          </a:p>
          <a:p>
            <a:pPr>
              <a:spcBef>
                <a:spcPts val="0"/>
              </a:spcBef>
              <a:buFont typeface="Arial" charset="0"/>
              <a:buNone/>
            </a:pPr>
            <a:r>
              <a:rPr lang="en-US" altLang="en-US" sz="2200" dirty="0">
                <a:latin typeface="Footlight MT Light" pitchFamily="18" charset="0"/>
              </a:rPr>
              <a:t>	Risks allocated to the party best able to manage them. </a:t>
            </a:r>
            <a:endParaRPr lang="en-US" altLang="en-US" sz="2200" b="1" dirty="0">
              <a:latin typeface="Footlight MT Light" pitchFamily="18" charset="0"/>
            </a:endParaRPr>
          </a:p>
          <a:p>
            <a:pPr>
              <a:spcBef>
                <a:spcPct val="35000"/>
              </a:spcBef>
            </a:pPr>
            <a:r>
              <a:rPr lang="en-US" altLang="en-US" sz="2200" b="1" dirty="0">
                <a:latin typeface="Footlight MT Light" pitchFamily="18" charset="0"/>
              </a:rPr>
              <a:t>Competition</a:t>
            </a:r>
            <a:endParaRPr lang="en-US" altLang="en-US" sz="2200" dirty="0">
              <a:latin typeface="Footlight MT Light" pitchFamily="18" charset="0"/>
            </a:endParaRPr>
          </a:p>
          <a:p>
            <a:pPr>
              <a:spcBef>
                <a:spcPts val="0"/>
              </a:spcBef>
              <a:buNone/>
            </a:pPr>
            <a:r>
              <a:rPr lang="en-US" altLang="en-US" sz="2200" dirty="0">
                <a:latin typeface="Footlight MT Light" pitchFamily="18" charset="0"/>
              </a:rPr>
              <a:t>	Ensuring and enforcing adequate competition procedures &amp; laws.</a:t>
            </a:r>
          </a:p>
          <a:p>
            <a:pPr>
              <a:spcBef>
                <a:spcPct val="35000"/>
              </a:spcBef>
            </a:pPr>
            <a:r>
              <a:rPr lang="en-US" altLang="en-US" sz="2200" b="1" dirty="0">
                <a:latin typeface="Footlight MT Light" pitchFamily="18" charset="0"/>
              </a:rPr>
              <a:t>Capacity to deliver</a:t>
            </a:r>
            <a:endParaRPr lang="en-US" altLang="en-US" sz="2200" dirty="0">
              <a:latin typeface="Footlight MT Light" pitchFamily="18" charset="0"/>
            </a:endParaRPr>
          </a:p>
          <a:p>
            <a:pPr>
              <a:spcBef>
                <a:spcPts val="0"/>
              </a:spcBef>
              <a:buNone/>
            </a:pPr>
            <a:r>
              <a:rPr lang="en-US" altLang="en-US" sz="2200" dirty="0">
                <a:latin typeface="Footlight MT Light" pitchFamily="18" charset="0"/>
              </a:rPr>
              <a:t>	Partners must have adequate capacity  to deliver and manage the EPC &amp; commercial processes</a:t>
            </a:r>
          </a:p>
        </p:txBody>
      </p:sp>
      <p:sp>
        <p:nvSpPr>
          <p:cNvPr id="7" name="Title 1"/>
          <p:cNvSpPr>
            <a:spLocks noGrp="1"/>
          </p:cNvSpPr>
          <p:nvPr>
            <p:ph type="title"/>
          </p:nvPr>
        </p:nvSpPr>
        <p:spPr>
          <a:xfrm>
            <a:off x="76200" y="304800"/>
            <a:ext cx="8229600" cy="762000"/>
          </a:xfrm>
        </p:spPr>
        <p:txBody>
          <a:bodyPr/>
          <a:lstStyle/>
          <a:p>
            <a:r>
              <a:rPr lang="en-US" altLang="en-US" sz="3000" b="1" dirty="0">
                <a:solidFill>
                  <a:schemeClr val="bg1"/>
                </a:solidFill>
                <a:latin typeface="Footlight MT Light" panose="0204060206030A020304" pitchFamily="18" charset="0"/>
              </a:rPr>
              <a:t>Public Private Partnerships</a:t>
            </a:r>
          </a:p>
        </p:txBody>
      </p:sp>
      <p:pic>
        <p:nvPicPr>
          <p:cNvPr id="6" name="Picture 1">
            <a:extLst>
              <a:ext uri="{FF2B5EF4-FFF2-40B4-BE49-F238E27FC236}">
                <a16:creationId xmlns:a16="http://schemas.microsoft.com/office/drawing/2014/main" id="{7DED7DC4-1C32-417B-A6B3-D9DB0F9CDA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5"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3247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p:cNvSpPr>
          <p:nvPr/>
        </p:nvSpPr>
        <p:spPr bwMode="auto">
          <a:xfrm>
            <a:off x="228600" y="1447800"/>
            <a:ext cx="8534400" cy="4572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341313" indent="-3413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Wingdings" panose="05000000000000000000" pitchFamily="2" charset="2"/>
              <a:buChar char="§"/>
            </a:pPr>
            <a:r>
              <a:rPr lang="en-GB" altLang="en-US" b="1" dirty="0">
                <a:latin typeface="Lucida Sans Unicode" panose="020B0602030504020204" pitchFamily="34" charset="0"/>
              </a:rPr>
              <a:t>IRR &gt; Weighted Average Cost of Capital</a:t>
            </a:r>
          </a:p>
          <a:p>
            <a:pPr algn="ctr">
              <a:spcBef>
                <a:spcPct val="20000"/>
              </a:spcBef>
              <a:buFont typeface="Wingdings" panose="05000000000000000000" pitchFamily="2" charset="2"/>
              <a:buChar char="§"/>
            </a:pPr>
            <a:r>
              <a:rPr lang="en-GB" altLang="en-US" b="1" dirty="0" err="1">
                <a:latin typeface="Lucida Sans Unicode" panose="020B0602030504020204" pitchFamily="34" charset="0"/>
              </a:rPr>
              <a:t>RoE</a:t>
            </a:r>
            <a:r>
              <a:rPr lang="en-GB" altLang="en-US" b="1" dirty="0">
                <a:latin typeface="Lucida Sans Unicode" panose="020B0602030504020204" pitchFamily="34" charset="0"/>
              </a:rPr>
              <a:t> &gt; Shareholders Requirement</a:t>
            </a:r>
          </a:p>
          <a:p>
            <a:pPr algn="ctr">
              <a:spcBef>
                <a:spcPct val="20000"/>
              </a:spcBef>
              <a:buFont typeface="Wingdings" panose="05000000000000000000" pitchFamily="2" charset="2"/>
              <a:buChar char="§"/>
            </a:pPr>
            <a:r>
              <a:rPr lang="en-GB" altLang="en-US" b="1" dirty="0">
                <a:latin typeface="Lucida Sans Unicode" panose="020B0602030504020204" pitchFamily="34" charset="0"/>
              </a:rPr>
              <a:t>Debt Service Cover Ratio &gt; Bankers or Lenders Requirements</a:t>
            </a:r>
          </a:p>
          <a:p>
            <a:pPr algn="ctr">
              <a:spcBef>
                <a:spcPct val="20000"/>
              </a:spcBef>
              <a:buFont typeface="Wingdings" panose="05000000000000000000" pitchFamily="2" charset="2"/>
              <a:buChar char="§"/>
            </a:pPr>
            <a:r>
              <a:rPr lang="en-GB" altLang="en-US" b="1" dirty="0">
                <a:latin typeface="Lucida Sans Unicode" panose="020B0602030504020204" pitchFamily="34" charset="0"/>
              </a:rPr>
              <a:t>Loan Life Cover Ratio &gt; Bankers or Lenders Requirements</a:t>
            </a:r>
          </a:p>
          <a:p>
            <a:pPr algn="ctr">
              <a:spcBef>
                <a:spcPct val="20000"/>
              </a:spcBef>
            </a:pPr>
            <a:r>
              <a:rPr lang="en-GB" altLang="en-US" b="1" dirty="0">
                <a:solidFill>
                  <a:srgbClr val="FF0000"/>
                </a:solidFill>
                <a:latin typeface="Lucida Sans Unicode" panose="020B0602030504020204" pitchFamily="34" charset="0"/>
              </a:rPr>
              <a:t>Focus on not just comparative but competitive advantage !!</a:t>
            </a:r>
          </a:p>
          <a:p>
            <a:pPr algn="ctr">
              <a:spcBef>
                <a:spcPct val="20000"/>
              </a:spcBef>
            </a:pPr>
            <a:endParaRPr lang="en-GB" altLang="en-US" sz="800" b="1" dirty="0">
              <a:latin typeface="Lucida Sans Unicode" panose="020B0602030504020204" pitchFamily="34" charset="0"/>
            </a:endParaRPr>
          </a:p>
          <a:p>
            <a:pPr algn="ctr">
              <a:spcBef>
                <a:spcPct val="20000"/>
              </a:spcBef>
            </a:pPr>
            <a:endParaRPr lang="en-GB" altLang="en-US" b="1" dirty="0">
              <a:latin typeface="Lucida Sans Unicode" panose="020B0602030504020204" pitchFamily="34" charset="0"/>
            </a:endParaRPr>
          </a:p>
          <a:p>
            <a:pPr algn="ctr">
              <a:spcBef>
                <a:spcPct val="20000"/>
              </a:spcBef>
            </a:pPr>
            <a:r>
              <a:rPr lang="en-GB" altLang="en-US" b="1" dirty="0">
                <a:solidFill>
                  <a:srgbClr val="FF0000"/>
                </a:solidFill>
                <a:latin typeface="Lucida Sans Unicode" panose="020B0602030504020204" pitchFamily="34" charset="0"/>
              </a:rPr>
              <a:t>Ideas don’t get funded bankable projects get funded.  </a:t>
            </a:r>
          </a:p>
          <a:p>
            <a:pPr algn="ctr">
              <a:spcBef>
                <a:spcPct val="20000"/>
              </a:spcBef>
            </a:pPr>
            <a:endParaRPr lang="en-GB" altLang="en-US" b="1" dirty="0">
              <a:solidFill>
                <a:srgbClr val="FF0000"/>
              </a:solidFill>
              <a:latin typeface="Lucida Sans Unicode" panose="020B0602030504020204" pitchFamily="34" charset="0"/>
            </a:endParaRPr>
          </a:p>
          <a:p>
            <a:pPr algn="ctr">
              <a:spcBef>
                <a:spcPct val="20000"/>
              </a:spcBef>
            </a:pPr>
            <a:endParaRPr lang="en-GB" altLang="en-US" b="1" dirty="0">
              <a:solidFill>
                <a:srgbClr val="FF0000"/>
              </a:solidFill>
              <a:latin typeface="Lucida Sans Unicode" panose="020B0602030504020204" pitchFamily="34" charset="0"/>
            </a:endParaRPr>
          </a:p>
          <a:p>
            <a:pPr algn="ctr">
              <a:spcBef>
                <a:spcPct val="20000"/>
              </a:spcBef>
            </a:pPr>
            <a:r>
              <a:rPr lang="en-GB" altLang="en-US" b="1" dirty="0">
                <a:solidFill>
                  <a:srgbClr val="FF0000"/>
                </a:solidFill>
                <a:latin typeface="Lucida Sans Unicode" panose="020B0602030504020204" pitchFamily="34" charset="0"/>
              </a:rPr>
              <a:t>You must take to market projects with robust cash flows and cost reflective returns</a:t>
            </a:r>
          </a:p>
          <a:p>
            <a:pPr algn="ctr">
              <a:spcBef>
                <a:spcPct val="20000"/>
              </a:spcBef>
            </a:pPr>
            <a:endParaRPr lang="en-GB" altLang="en-US" b="1" dirty="0">
              <a:latin typeface="Lucida Sans Unicode" panose="020B0602030504020204" pitchFamily="34" charset="0"/>
            </a:endParaRPr>
          </a:p>
        </p:txBody>
      </p:sp>
      <p:sp>
        <p:nvSpPr>
          <p:cNvPr id="8195" name="Rectangle 3"/>
          <p:cNvSpPr>
            <a:spLocks noChangeArrowheads="1"/>
          </p:cNvSpPr>
          <p:nvPr/>
        </p:nvSpPr>
        <p:spPr bwMode="auto">
          <a:xfrm>
            <a:off x="609600" y="381000"/>
            <a:ext cx="800100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latin typeface="Calibri" panose="020F0502020204030204" pitchFamily="34" charset="0"/>
              </a:rPr>
              <a:t>PPP PROJECTS MUST BE BANKABLE &amp; AFFORDABLE</a:t>
            </a:r>
          </a:p>
        </p:txBody>
      </p:sp>
    </p:spTree>
    <p:extLst>
      <p:ext uri="{BB962C8B-B14F-4D97-AF65-F5344CB8AC3E}">
        <p14:creationId xmlns:p14="http://schemas.microsoft.com/office/powerpoint/2010/main" val="94090836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FFFF00"/>
          </a:solidFill>
        </p:spPr>
        <p:txBody>
          <a:bodyPr rtlCol="0">
            <a:normAutofit/>
          </a:bodyPr>
          <a:lstStyle/>
          <a:p>
            <a:pPr fontAlgn="auto">
              <a:spcAft>
                <a:spcPts val="0"/>
              </a:spcAft>
              <a:defRPr/>
            </a:pPr>
            <a:r>
              <a:rPr lang="en-CA" sz="3000" b="1" dirty="0">
                <a:latin typeface="Footlight MT Light" panose="0204060206030A020304" pitchFamily="18" charset="0"/>
              </a:rPr>
              <a:t>Traditional Risk Allocation</a:t>
            </a:r>
          </a:p>
        </p:txBody>
      </p:sp>
      <p:pic>
        <p:nvPicPr>
          <p:cNvPr id="4099"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01788" y="2239963"/>
            <a:ext cx="5940425" cy="3246437"/>
          </a:xfrm>
        </p:spPr>
      </p:pic>
      <p:sp>
        <p:nvSpPr>
          <p:cNvPr id="55298" name="Footer Placeholder 2"/>
          <p:cNvSpPr>
            <a:spLocks noGrp="1"/>
          </p:cNvSpPr>
          <p:nvPr>
            <p:ph type="ftr" sz="quarter" idx="11"/>
          </p:nvPr>
        </p:nvSpPr>
        <p:spPr bwMode="auto">
          <a:ln>
            <a:miter lim="800000"/>
            <a:headEnd/>
            <a:tailEnd/>
          </a:ln>
        </p:spPr>
        <p:txBody>
          <a:bodyPr wrap="square" numCol="1" compatLnSpc="1">
            <a:prstTxWarp prst="textNoShape">
              <a:avLst/>
            </a:prstTxWarp>
          </a:bodyPr>
          <a:lstStyle/>
          <a:p>
            <a:pPr>
              <a:defRPr/>
            </a:pPr>
            <a:r>
              <a:rPr lang="en-US"/>
              <a:t>Canada &amp; PPP 2012 </a:t>
            </a:r>
          </a:p>
        </p:txBody>
      </p:sp>
      <p:sp>
        <p:nvSpPr>
          <p:cNvPr id="4101" name="Slide Number Placeholder 3"/>
          <p:cNvSpPr>
            <a:spLocks noGrp="1"/>
          </p:cNvSpPr>
          <p:nvPr>
            <p:ph type="sldNum" sz="quarter" idx="12"/>
          </p:nvPr>
        </p:nvSpPr>
        <p:spPr bwMode="auto">
          <a:ln>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6756C0-230F-4010-822D-AB727B15EAEE}" type="slidenum">
              <a:rPr lang="en-US" altLang="en-US">
                <a:solidFill>
                  <a:srgbClr val="898989"/>
                </a:solidFill>
              </a:rPr>
              <a:pPr/>
              <a:t>17</a:t>
            </a:fld>
            <a:endParaRPr lang="en-US" altLang="en-US">
              <a:solidFill>
                <a:srgbClr val="898989"/>
              </a:solidFill>
            </a:endParaRPr>
          </a:p>
        </p:txBody>
      </p:sp>
    </p:spTree>
    <p:extLst>
      <p:ext uri="{BB962C8B-B14F-4D97-AF65-F5344CB8AC3E}">
        <p14:creationId xmlns:p14="http://schemas.microsoft.com/office/powerpoint/2010/main" val="125357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FFFF00"/>
          </a:solidFill>
        </p:spPr>
        <p:txBody>
          <a:bodyPr rtlCol="0">
            <a:normAutofit/>
          </a:bodyPr>
          <a:lstStyle/>
          <a:p>
            <a:pPr fontAlgn="auto">
              <a:spcAft>
                <a:spcPts val="0"/>
              </a:spcAft>
              <a:defRPr/>
            </a:pPr>
            <a:r>
              <a:rPr lang="en-CA" sz="3000" b="1" dirty="0">
                <a:latin typeface="Footlight MT Light" panose="0204060206030A020304" pitchFamily="18" charset="0"/>
                <a:cs typeface="EucrosiaUPC" pitchFamily="18" charset="-34"/>
              </a:rPr>
              <a:t>PPP- Risk Allocation</a:t>
            </a:r>
          </a:p>
        </p:txBody>
      </p:sp>
      <p:pic>
        <p:nvPicPr>
          <p:cNvPr id="5123"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33400" y="1600200"/>
            <a:ext cx="8001000" cy="4800600"/>
          </a:xfrm>
        </p:spPr>
      </p:pic>
      <p:sp>
        <p:nvSpPr>
          <p:cNvPr id="56322" name="Footer Placeholder 2"/>
          <p:cNvSpPr>
            <a:spLocks noGrp="1"/>
          </p:cNvSpPr>
          <p:nvPr>
            <p:ph type="ftr" sz="quarter" idx="11"/>
          </p:nvPr>
        </p:nvSpPr>
        <p:spPr bwMode="auto">
          <a:ln>
            <a:miter lim="800000"/>
            <a:headEnd/>
            <a:tailEnd/>
          </a:ln>
        </p:spPr>
        <p:txBody>
          <a:bodyPr wrap="square" numCol="1" compatLnSpc="1">
            <a:prstTxWarp prst="textNoShape">
              <a:avLst/>
            </a:prstTxWarp>
          </a:bodyPr>
          <a:lstStyle/>
          <a:p>
            <a:pPr>
              <a:defRPr/>
            </a:pPr>
            <a:r>
              <a:rPr lang="en-US"/>
              <a:t>Canada &amp; PPP 2012 </a:t>
            </a:r>
          </a:p>
        </p:txBody>
      </p:sp>
      <p:sp>
        <p:nvSpPr>
          <p:cNvPr id="5125" name="Slide Number Placeholder 3"/>
          <p:cNvSpPr>
            <a:spLocks noGrp="1"/>
          </p:cNvSpPr>
          <p:nvPr>
            <p:ph type="sldNum" sz="quarter" idx="12"/>
          </p:nvPr>
        </p:nvSpPr>
        <p:spPr bwMode="auto">
          <a:ln>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779489-A64F-4D55-AD3C-727A927927E9}" type="slidenum">
              <a:rPr lang="en-US" altLang="en-US">
                <a:solidFill>
                  <a:srgbClr val="898989"/>
                </a:solidFill>
              </a:rPr>
              <a:pPr/>
              <a:t>18</a:t>
            </a:fld>
            <a:endParaRPr lang="en-US" altLang="en-US">
              <a:solidFill>
                <a:srgbClr val="898989"/>
              </a:solidFill>
            </a:endParaRPr>
          </a:p>
        </p:txBody>
      </p:sp>
    </p:spTree>
    <p:extLst>
      <p:ext uri="{BB962C8B-B14F-4D97-AF65-F5344CB8AC3E}">
        <p14:creationId xmlns:p14="http://schemas.microsoft.com/office/powerpoint/2010/main" val="95276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4"/>
          <p:cNvSpPr>
            <a:spLocks noGrp="1"/>
          </p:cNvSpPr>
          <p:nvPr>
            <p:ph type="subTitle" idx="1"/>
          </p:nvPr>
        </p:nvSpPr>
        <p:spPr/>
        <p:txBody>
          <a:bodyPr rtlCol="0">
            <a:normAutofit/>
          </a:bodyPr>
          <a:lstStyle/>
          <a:p>
            <a:pPr fontAlgn="auto">
              <a:spcAft>
                <a:spcPts val="0"/>
              </a:spcAft>
              <a:defRPr/>
            </a:pPr>
            <a:r>
              <a:rPr lang="en-GB"/>
              <a:t> </a:t>
            </a:r>
          </a:p>
        </p:txBody>
      </p:sp>
      <p:pic>
        <p:nvPicPr>
          <p:cNvPr id="6147" name="Picture 2" descr="PFI-FinancingInfrstructureProjec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143000"/>
            <a:ext cx="716280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C0A11133-F5BF-48B3-A61D-2800F34D514D}"/>
              </a:ext>
            </a:extLst>
          </p:cNvPr>
          <p:cNvSpPr>
            <a:spLocks noChangeArrowheads="1"/>
          </p:cNvSpPr>
          <p:nvPr/>
        </p:nvSpPr>
        <p:spPr bwMode="auto">
          <a:xfrm>
            <a:off x="609600" y="471487"/>
            <a:ext cx="7010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yo-NG" sz="3000" b="1" dirty="0">
                <a:solidFill>
                  <a:schemeClr val="bg1"/>
                </a:solidFill>
                <a:latin typeface="Footlight MT Light" panose="0204060206030A020304" pitchFamily="18" charset="0"/>
              </a:rPr>
              <a:t>Risk Allocation in PPP </a:t>
            </a:r>
            <a:r>
              <a:rPr lang="en-US" sz="3000" b="1" dirty="0">
                <a:solidFill>
                  <a:schemeClr val="bg1"/>
                </a:solidFill>
                <a:latin typeface="Footlight MT Light" panose="0204060206030A020304" pitchFamily="18" charset="0"/>
              </a:rPr>
              <a:t>Projects</a:t>
            </a:r>
          </a:p>
        </p:txBody>
      </p:sp>
      <p:pic>
        <p:nvPicPr>
          <p:cNvPr id="7" name="Picture 1">
            <a:extLst>
              <a:ext uri="{FF2B5EF4-FFF2-40B4-BE49-F238E27FC236}">
                <a16:creationId xmlns:a16="http://schemas.microsoft.com/office/drawing/2014/main" id="{580B3CA7-7B43-4AE6-A555-AA99264E5D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5"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86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solidFill>
                  <a:schemeClr val="bg1"/>
                </a:solidFill>
                <a:latin typeface="Footlight MT Light" pitchFamily="18" charset="0"/>
              </a:rPr>
              <a:t>WIMTI CLASS, February 2024</a:t>
            </a:r>
          </a:p>
        </p:txBody>
      </p:sp>
      <p:sp>
        <p:nvSpPr>
          <p:cNvPr id="4" name="Slide Number Placeholder 3"/>
          <p:cNvSpPr>
            <a:spLocks noGrp="1"/>
          </p:cNvSpPr>
          <p:nvPr>
            <p:ph type="sldNum" sz="quarter" idx="12"/>
          </p:nvPr>
        </p:nvSpPr>
        <p:spPr/>
        <p:txBody>
          <a:bodyPr/>
          <a:lstStyle/>
          <a:p>
            <a:pPr>
              <a:defRPr/>
            </a:pPr>
            <a:fld id="{60035068-84C7-47D2-B318-F048052900CE}" type="slidenum">
              <a:rPr lang="en-US" smtClean="0"/>
              <a:pPr>
                <a:defRPr/>
              </a:pPr>
              <a:t>2</a:t>
            </a:fld>
            <a:endParaRPr lang="en-US"/>
          </a:p>
        </p:txBody>
      </p:sp>
      <p:pic>
        <p:nvPicPr>
          <p:cNvPr id="5" name="Picture 1">
            <a:extLst>
              <a:ext uri="{FF2B5EF4-FFF2-40B4-BE49-F238E27FC236}">
                <a16:creationId xmlns:a16="http://schemas.microsoft.com/office/drawing/2014/main" id="{6E25EFEF-5675-4D67-A9A3-4D50979693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59"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a:extLst>
              <a:ext uri="{FF2B5EF4-FFF2-40B4-BE49-F238E27FC236}">
                <a16:creationId xmlns:a16="http://schemas.microsoft.com/office/drawing/2014/main" id="{74055AEC-C470-4FD6-A7DF-F1902DC4A7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272382"/>
            <a:ext cx="8534400" cy="544909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92100"/>
            <a:ext cx="9144000" cy="622300"/>
          </a:xfrm>
        </p:spPr>
        <p:txBody>
          <a:bodyPr/>
          <a:lstStyle/>
          <a:p>
            <a:pPr eaLnBrk="1" hangingPunct="1"/>
            <a:r>
              <a:rPr lang="en-GB" altLang="en-US" sz="3000" b="1" dirty="0">
                <a:solidFill>
                  <a:schemeClr val="bg1"/>
                </a:solidFill>
                <a:latin typeface="Footlight MT Light" panose="0204060206030A020304" pitchFamily="18" charset="0"/>
              </a:rPr>
              <a:t>Typology of PPPs</a:t>
            </a:r>
          </a:p>
        </p:txBody>
      </p:sp>
      <p:graphicFrame>
        <p:nvGraphicFramePr>
          <p:cNvPr id="5" name="Table 4"/>
          <p:cNvGraphicFramePr>
            <a:graphicFrameLocks noGrp="1"/>
          </p:cNvGraphicFramePr>
          <p:nvPr>
            <p:extLst>
              <p:ext uri="{D42A27DB-BD31-4B8C-83A1-F6EECF244321}">
                <p14:modId xmlns:p14="http://schemas.microsoft.com/office/powerpoint/2010/main" val="3524836471"/>
              </p:ext>
            </p:extLst>
          </p:nvPr>
        </p:nvGraphicFramePr>
        <p:xfrm>
          <a:off x="228600" y="1143000"/>
          <a:ext cx="8686800" cy="5522968"/>
        </p:xfrm>
        <a:graphic>
          <a:graphicData uri="http://schemas.openxmlformats.org/drawingml/2006/table">
            <a:tbl>
              <a:tblPr bandRow="1">
                <a:tableStyleId>{5C22544A-7EE6-4342-B048-85BDC9FD1C3A}</a:tableStyleId>
              </a:tblPr>
              <a:tblGrid>
                <a:gridCol w="35052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1612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0" dirty="0">
                          <a:latin typeface="Footlight MT Light" panose="0204060206030A020304" pitchFamily="18" charset="0"/>
                        </a:rPr>
                        <a:t>FINANCIALLY FREE STANDING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b="1" kern="0" dirty="0">
                        <a:latin typeface="Footlight MT Light" panose="0204060206030A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1600" i="1" dirty="0">
                          <a:latin typeface="Footlight MT Light" panose="0204060206030A020304" pitchFamily="18" charset="0"/>
                        </a:rPr>
                        <a:t>Examples</a:t>
                      </a:r>
                      <a:r>
                        <a:rPr lang="en-GB" sz="1600" dirty="0">
                          <a:latin typeface="Footlight MT Light" panose="0204060206030A020304" pitchFamily="18" charset="0"/>
                        </a:rPr>
                        <a:t> -Toll Roads/ Bridges, Telecom services, Port projects</a:t>
                      </a:r>
                      <a:endParaRPr lang="en-US" sz="1600" dirty="0">
                        <a:latin typeface="Footlight MT Light" panose="0204060206030A020304" pitchFamily="18" charset="0"/>
                      </a:endParaRPr>
                    </a:p>
                  </a:txBody>
                  <a:tcPr marT="45719" marB="45719">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1313" lvl="1" indent="-341313" eaLnBrk="1" hangingPunct="1">
                        <a:buFont typeface="+mj-lt"/>
                        <a:buAutoNum type="arabicPeriod"/>
                      </a:pPr>
                      <a:r>
                        <a:rPr lang="en-GB" sz="1700" dirty="0">
                          <a:latin typeface="Footlight MT Light" panose="0204060206030A020304" pitchFamily="18" charset="0"/>
                        </a:rPr>
                        <a:t>Role of public sector - planning, licensing &amp; statutory approvals</a:t>
                      </a:r>
                    </a:p>
                    <a:p>
                      <a:pPr marL="341313" lvl="1" indent="-341313" eaLnBrk="1" hangingPunct="1">
                        <a:buFont typeface="+mj-lt"/>
                        <a:buAutoNum type="arabicPeriod"/>
                      </a:pPr>
                      <a:r>
                        <a:rPr lang="en-GB" sz="1700" dirty="0">
                          <a:latin typeface="Footlight MT Light" panose="0204060206030A020304" pitchFamily="18" charset="0"/>
                        </a:rPr>
                        <a:t>No financial support/ payment is made by government</a:t>
                      </a:r>
                    </a:p>
                    <a:p>
                      <a:pPr marL="341313" lvl="1" indent="-341313" eaLnBrk="1" hangingPunct="1">
                        <a:buFont typeface="+mj-lt"/>
                        <a:buAutoNum type="arabicPeriod"/>
                      </a:pPr>
                      <a:r>
                        <a:rPr lang="en-GB" sz="1700" dirty="0">
                          <a:latin typeface="Footlight MT Light" panose="0204060206030A020304" pitchFamily="18" charset="0"/>
                        </a:rPr>
                        <a:t>Revenues are through levy of user charges by the private sector</a:t>
                      </a:r>
                    </a:p>
                  </a:txBody>
                  <a:tcPr marT="45719" marB="45719">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57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0" dirty="0">
                          <a:latin typeface="Footlight MT Light" panose="0204060206030A020304" pitchFamily="18" charset="0"/>
                        </a:rPr>
                        <a:t>PROJECTS WHERE GOVERNMENT PAYS FOR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b="1" kern="0" dirty="0">
                        <a:latin typeface="Footlight MT Light" panose="0204060206030A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a:ln>
                            <a:noFill/>
                          </a:ln>
                          <a:solidFill>
                            <a:schemeClr val="tx1"/>
                          </a:solidFill>
                          <a:effectLst/>
                          <a:uLnTx/>
                          <a:uFillTx/>
                          <a:latin typeface="Footlight MT Light" panose="0204060206030A020304" pitchFamily="18" charset="0"/>
                          <a:cs typeface="+mn-cs"/>
                        </a:rPr>
                        <a:t>Examples</a:t>
                      </a:r>
                      <a:r>
                        <a:rPr kumimoji="0" lang="en-GB" sz="1600" b="0" i="0" u="none" strike="noStrike" kern="0" cap="none" spc="0" normalizeH="0" baseline="0" noProof="0" dirty="0">
                          <a:ln>
                            <a:noFill/>
                          </a:ln>
                          <a:solidFill>
                            <a:schemeClr val="tx1"/>
                          </a:solidFill>
                          <a:effectLst/>
                          <a:uLnTx/>
                          <a:uFillTx/>
                          <a:latin typeface="Footlight MT Light" panose="0204060206030A020304" pitchFamily="18" charset="0"/>
                          <a:cs typeface="+mn-cs"/>
                        </a:rPr>
                        <a:t> - Roads - annuity/ shadow tolls, power - under PPAs. In UK -prisons, education, health services, defence related services</a:t>
                      </a:r>
                      <a:endParaRPr lang="en-US" sz="1600" dirty="0">
                        <a:latin typeface="Footlight MT Light" panose="0204060206030A020304" pitchFamily="18" charset="0"/>
                      </a:endParaRPr>
                    </a:p>
                  </a:txBody>
                  <a:tcPr marT="45719" marB="45719">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1313" marR="0" lvl="1" indent="-341313" algn="l" defTabSz="914400" rtl="0" eaLnBrk="1" fontAlgn="base" latinLnBrk="0" hangingPunct="1">
                        <a:lnSpc>
                          <a:spcPct val="100000"/>
                        </a:lnSpc>
                        <a:spcBef>
                          <a:spcPct val="20000"/>
                        </a:spcBef>
                        <a:spcAft>
                          <a:spcPct val="0"/>
                        </a:spcAft>
                        <a:buClr>
                          <a:schemeClr val="tx1"/>
                        </a:buClr>
                        <a:buSzTx/>
                        <a:buFont typeface="+mj-lt"/>
                        <a:buAutoNum type="arabicPeriod"/>
                        <a:tabLst/>
                        <a:defRPr/>
                      </a:pPr>
                      <a:r>
                        <a:rPr kumimoji="0" lang="en-GB" sz="1700" b="0" i="0" u="none" strike="noStrike" kern="0" cap="none" spc="0" normalizeH="0" baseline="0" noProof="0" dirty="0">
                          <a:ln>
                            <a:noFill/>
                          </a:ln>
                          <a:solidFill>
                            <a:schemeClr val="tx1"/>
                          </a:solidFill>
                          <a:effectLst/>
                          <a:uLnTx/>
                          <a:uFillTx/>
                          <a:latin typeface="Footlight MT Light" panose="0204060206030A020304" pitchFamily="18" charset="0"/>
                          <a:cs typeface="+mn-cs"/>
                        </a:rPr>
                        <a:t>Private sector paid a fee (tipping fee), tariff (shadow toll) or periodical charge (annuity) by Government for providing services</a:t>
                      </a:r>
                    </a:p>
                    <a:p>
                      <a:pPr marL="341313" marR="0" lvl="1" indent="-341313" algn="l" defTabSz="914400" rtl="0" eaLnBrk="1" fontAlgn="base" latinLnBrk="0" hangingPunct="1">
                        <a:lnSpc>
                          <a:spcPct val="100000"/>
                        </a:lnSpc>
                        <a:spcBef>
                          <a:spcPct val="20000"/>
                        </a:spcBef>
                        <a:spcAft>
                          <a:spcPct val="0"/>
                        </a:spcAft>
                        <a:buClr>
                          <a:schemeClr val="tx1"/>
                        </a:buClr>
                        <a:buSzTx/>
                        <a:buFont typeface="+mj-lt"/>
                        <a:buAutoNum type="arabicPeriod"/>
                        <a:tabLst/>
                        <a:defRPr/>
                      </a:pPr>
                      <a:r>
                        <a:rPr kumimoji="0" lang="en-GB" sz="1700" b="0" i="0" u="none" strike="noStrike" kern="0" cap="none" spc="0" normalizeH="0" baseline="0" noProof="0" dirty="0">
                          <a:ln>
                            <a:noFill/>
                          </a:ln>
                          <a:solidFill>
                            <a:schemeClr val="tx1"/>
                          </a:solidFill>
                          <a:effectLst/>
                          <a:uLnTx/>
                          <a:uFillTx/>
                          <a:latin typeface="Footlight MT Light" panose="0204060206030A020304" pitchFamily="18" charset="0"/>
                          <a:cs typeface="+mn-cs"/>
                        </a:rPr>
                        <a:t>The payment is made against performance</a:t>
                      </a:r>
                    </a:p>
                    <a:p>
                      <a:pPr marL="341313" marR="0" lvl="1" indent="-341313" algn="l" defTabSz="914400" rtl="0" eaLnBrk="1" fontAlgn="base" latinLnBrk="0" hangingPunct="1">
                        <a:lnSpc>
                          <a:spcPct val="100000"/>
                        </a:lnSpc>
                        <a:spcBef>
                          <a:spcPct val="20000"/>
                        </a:spcBef>
                        <a:spcAft>
                          <a:spcPct val="0"/>
                        </a:spcAft>
                        <a:buClr>
                          <a:schemeClr val="tx1"/>
                        </a:buClr>
                        <a:buSzTx/>
                        <a:buFont typeface="+mj-lt"/>
                        <a:buAutoNum type="arabicPeriod"/>
                        <a:tabLst/>
                        <a:defRPr/>
                      </a:pPr>
                      <a:r>
                        <a:rPr kumimoji="0" lang="en-GB" sz="1700" b="0" i="0" u="none" strike="noStrike" kern="0" cap="none" spc="0" normalizeH="0" baseline="0" noProof="0" dirty="0">
                          <a:ln>
                            <a:noFill/>
                          </a:ln>
                          <a:solidFill>
                            <a:schemeClr val="tx1"/>
                          </a:solidFill>
                          <a:effectLst/>
                          <a:uLnTx/>
                          <a:uFillTx/>
                          <a:latin typeface="Footlight MT Light" panose="0204060206030A020304" pitchFamily="18" charset="0"/>
                          <a:cs typeface="+mn-cs"/>
                        </a:rPr>
                        <a:t>There may be demand risk transfer – either in part or whole</a:t>
                      </a:r>
                    </a:p>
                    <a:p>
                      <a:pPr marL="341313" marR="0" lvl="1" indent="-341313" algn="l" defTabSz="914400" rtl="0" eaLnBrk="1" fontAlgn="base" latinLnBrk="0" hangingPunct="1">
                        <a:lnSpc>
                          <a:spcPct val="100000"/>
                        </a:lnSpc>
                        <a:spcBef>
                          <a:spcPct val="20000"/>
                        </a:spcBef>
                        <a:spcAft>
                          <a:spcPct val="0"/>
                        </a:spcAft>
                        <a:buClr>
                          <a:schemeClr val="tx1"/>
                        </a:buClr>
                        <a:buSzTx/>
                        <a:buNone/>
                        <a:tabLst/>
                        <a:defRPr/>
                      </a:pPr>
                      <a:endParaRPr kumimoji="0" lang="en-GB" sz="800" b="0" i="0" u="none" strike="noStrike" kern="0" cap="none" spc="0" normalizeH="0" baseline="0" noProof="0" dirty="0">
                        <a:ln>
                          <a:noFill/>
                        </a:ln>
                        <a:solidFill>
                          <a:schemeClr val="tx1"/>
                        </a:solidFill>
                        <a:effectLst/>
                        <a:uLnTx/>
                        <a:uFillTx/>
                        <a:latin typeface="Footlight MT Light" panose="0204060206030A020304" pitchFamily="18" charset="0"/>
                        <a:cs typeface="+mn-cs"/>
                      </a:endParaRPr>
                    </a:p>
                  </a:txBody>
                  <a:tcPr marT="45719" marB="45719">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6729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Footlight MT Light" panose="0204060206030A020304" pitchFamily="18" charset="0"/>
                        </a:rPr>
                        <a:t>Note that:</a:t>
                      </a:r>
                      <a:r>
                        <a:rPr lang="en-GB" sz="1600" b="1" baseline="0" dirty="0">
                          <a:latin typeface="Footlight MT Light" panose="0204060206030A020304" pitchFamily="18" charset="0"/>
                        </a:rPr>
                        <a:t> </a:t>
                      </a:r>
                      <a:r>
                        <a:rPr lang="en-GB" sz="1600" dirty="0">
                          <a:latin typeface="Footlight MT Light" panose="0204060206030A020304" pitchFamily="18" charset="0"/>
                        </a:rPr>
                        <a:t>In both cases, the design, financing, construction and O&amp;M risks are fully that of the private partner</a:t>
                      </a:r>
                      <a:endParaRPr lang="en-US" sz="1600" dirty="0">
                        <a:latin typeface="Footlight MT Light" panose="0204060206030A020304" pitchFamily="18" charset="0"/>
                      </a:endParaRPr>
                    </a:p>
                  </a:txBody>
                  <a:tcPr marT="45719" marB="45719">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2"/>
                  </a:ext>
                </a:extLst>
              </a:tr>
              <a:tr h="1373450">
                <a:tc>
                  <a:txBody>
                    <a:bodyPr/>
                    <a:lstStyle/>
                    <a:p>
                      <a:r>
                        <a:rPr lang="en-US" sz="1800" b="1" dirty="0">
                          <a:latin typeface="Footlight MT Light" panose="0204060206030A020304" pitchFamily="18" charset="0"/>
                        </a:rPr>
                        <a:t>HYBRID STRUCTURES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600" i="1" dirty="0">
                          <a:latin typeface="Footlight MT Light" panose="0204060206030A020304" pitchFamily="18" charset="0"/>
                        </a:rPr>
                        <a:t>Example – toll road project with either viability gap payment by government or annuity payment based road contract with tolling rights</a:t>
                      </a:r>
                      <a:endParaRPr lang="en-US" sz="1600" b="1" i="1" dirty="0">
                        <a:latin typeface="Footlight MT Light" panose="0204060206030A020304" pitchFamily="18" charset="0"/>
                      </a:endParaRPr>
                    </a:p>
                  </a:txBody>
                  <a:tcPr marT="45719" marB="45719">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eaLnBrk="1" hangingPunct="1">
                        <a:buFont typeface="+mj-lt"/>
                        <a:buAutoNum type="arabicPeriod"/>
                      </a:pPr>
                      <a:r>
                        <a:rPr lang="en-GB" sz="1700" dirty="0">
                          <a:latin typeface="Footlight MT Light" panose="0204060206030A020304" pitchFamily="18" charset="0"/>
                        </a:rPr>
                        <a:t>Combine the financially free standing nature – levy of a user charge – with payment by the public entity </a:t>
                      </a:r>
                    </a:p>
                    <a:p>
                      <a:pPr marL="342900" indent="-342900" eaLnBrk="1" hangingPunct="1">
                        <a:buFont typeface="+mj-lt"/>
                        <a:buAutoNum type="arabicPeriod"/>
                      </a:pPr>
                      <a:r>
                        <a:rPr lang="en-GB" sz="1700" dirty="0">
                          <a:latin typeface="Footlight MT Light" panose="0204060206030A020304" pitchFamily="18" charset="0"/>
                        </a:rPr>
                        <a:t>Payment could be as a viability gap subsidy or an annuity payment</a:t>
                      </a:r>
                    </a:p>
                    <a:p>
                      <a:endParaRPr lang="en-US" sz="1800" dirty="0">
                        <a:latin typeface="Footlight MT Light" panose="0204060206030A020304" pitchFamily="18" charset="0"/>
                      </a:endParaRPr>
                    </a:p>
                  </a:txBody>
                  <a:tcPr marT="45719" marB="45719">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4" name="Picture 1">
            <a:extLst>
              <a:ext uri="{FF2B5EF4-FFF2-40B4-BE49-F238E27FC236}">
                <a16:creationId xmlns:a16="http://schemas.microsoft.com/office/drawing/2014/main" id="{11DDB836-EB0B-4C30-849E-7C93A41E6C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5" y="1524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7024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86800" cy="5638800"/>
          </a:xfrm>
        </p:spPr>
        <p:txBody>
          <a:bodyPr/>
          <a:lstStyle/>
          <a:p>
            <a:pPr algn="just" eaLnBrk="1" hangingPunct="1">
              <a:spcAft>
                <a:spcPct val="20000"/>
              </a:spcAft>
              <a:buClr>
                <a:schemeClr val="bg2"/>
              </a:buClr>
              <a:buSzPct val="80000"/>
              <a:buFont typeface="Wingdings" panose="05000000000000000000" pitchFamily="2" charset="2"/>
              <a:buChar char="n"/>
            </a:pPr>
            <a:r>
              <a:rPr lang="en-ZA" altLang="en-US" sz="1800" b="1" dirty="0">
                <a:solidFill>
                  <a:srgbClr val="FF0000"/>
                </a:solidFill>
                <a:latin typeface="Footlight MT Light" panose="0204060206030A020304" pitchFamily="18" charset="0"/>
              </a:rPr>
              <a:t>Service contracts: </a:t>
            </a:r>
          </a:p>
          <a:p>
            <a:pPr lvl="1" algn="just" eaLnBrk="1" hangingPunct="1">
              <a:spcAft>
                <a:spcPct val="20000"/>
              </a:spcAft>
              <a:buClr>
                <a:schemeClr val="bg2"/>
              </a:buClr>
              <a:buSzPct val="80000"/>
              <a:buFont typeface="Arial" panose="020B0604020202020204" pitchFamily="34" charset="0"/>
              <a:buChar char="√"/>
            </a:pPr>
            <a:r>
              <a:rPr lang="en-ZA" altLang="en-US" sz="1800" b="1" dirty="0">
                <a:latin typeface="Footlight MT Light" panose="0204060206030A020304" pitchFamily="18" charset="0"/>
              </a:rPr>
              <a:t>Private sector contracted for specific tasks</a:t>
            </a:r>
          </a:p>
          <a:p>
            <a:pPr lvl="1" algn="just" eaLnBrk="1" hangingPunct="1">
              <a:spcAft>
                <a:spcPct val="20000"/>
              </a:spcAft>
              <a:buClr>
                <a:schemeClr val="bg2"/>
              </a:buClr>
              <a:buSzPct val="80000"/>
              <a:buFont typeface="Arial" panose="020B0604020202020204" pitchFamily="34" charset="0"/>
              <a:buChar char="√"/>
            </a:pPr>
            <a:r>
              <a:rPr lang="en-ZA" altLang="en-US" sz="1800" b="1" dirty="0">
                <a:latin typeface="Footlight MT Light" panose="0204060206030A020304" pitchFamily="18" charset="0"/>
              </a:rPr>
              <a:t>Capital investment and ownership of the asset is by the public sector</a:t>
            </a:r>
          </a:p>
          <a:p>
            <a:pPr lvl="1" algn="just" eaLnBrk="1" hangingPunct="1">
              <a:spcAft>
                <a:spcPct val="20000"/>
              </a:spcAft>
              <a:buClr>
                <a:schemeClr val="bg2"/>
              </a:buClr>
              <a:buSzPct val="80000"/>
              <a:buFont typeface="Arial" panose="020B0604020202020204" pitchFamily="34" charset="0"/>
              <a:buChar char="√"/>
            </a:pPr>
            <a:r>
              <a:rPr lang="en-ZA" altLang="en-US" sz="1800" b="1" dirty="0">
                <a:latin typeface="Footlight MT Light" panose="0204060206030A020304" pitchFamily="18" charset="0"/>
              </a:rPr>
              <a:t>Public entity pays the private company for provision of services but retains the commercial risk</a:t>
            </a:r>
          </a:p>
          <a:p>
            <a:pPr algn="just" eaLnBrk="1" hangingPunct="1">
              <a:spcAft>
                <a:spcPct val="20000"/>
              </a:spcAft>
              <a:buClr>
                <a:schemeClr val="bg2"/>
              </a:buClr>
              <a:buSzPct val="80000"/>
              <a:buFont typeface="Wingdings" panose="05000000000000000000" pitchFamily="2" charset="2"/>
              <a:buChar char="n"/>
            </a:pPr>
            <a:r>
              <a:rPr lang="en-ZA" altLang="en-US" sz="1800" b="1" dirty="0">
                <a:solidFill>
                  <a:srgbClr val="FF0000"/>
                </a:solidFill>
                <a:latin typeface="Footlight MT Light" panose="0204060206030A020304" pitchFamily="18" charset="0"/>
              </a:rPr>
              <a:t>Management contracts: </a:t>
            </a:r>
          </a:p>
          <a:p>
            <a:pPr lvl="1" algn="just" eaLnBrk="1" hangingPunct="1">
              <a:spcAft>
                <a:spcPct val="20000"/>
              </a:spcAft>
              <a:buClr>
                <a:schemeClr val="bg2"/>
              </a:buClr>
              <a:buSzPct val="80000"/>
              <a:buFont typeface="Arial" panose="020B0604020202020204" pitchFamily="34" charset="0"/>
              <a:buChar char="√"/>
            </a:pPr>
            <a:r>
              <a:rPr lang="en-ZA" altLang="en-US" sz="1800" b="1" dirty="0">
                <a:latin typeface="Footlight MT Light" panose="0204060206030A020304" pitchFamily="18" charset="0"/>
              </a:rPr>
              <a:t>Private sector manages the utility but does not finance it</a:t>
            </a:r>
          </a:p>
          <a:p>
            <a:pPr lvl="1" algn="just" eaLnBrk="1" hangingPunct="1">
              <a:spcAft>
                <a:spcPct val="20000"/>
              </a:spcAft>
              <a:buClr>
                <a:schemeClr val="bg2"/>
              </a:buClr>
              <a:buSzPct val="80000"/>
              <a:buFont typeface="Arial" panose="020B0604020202020204" pitchFamily="34" charset="0"/>
              <a:buChar char="√"/>
            </a:pPr>
            <a:r>
              <a:rPr lang="en-ZA" altLang="en-US" sz="1800" b="1" dirty="0">
                <a:latin typeface="Footlight MT Light" panose="0204060206030A020304" pitchFamily="18" charset="0"/>
              </a:rPr>
              <a:t>Capital investment and ownership are retained by the public</a:t>
            </a:r>
          </a:p>
          <a:p>
            <a:pPr lvl="1" algn="just" eaLnBrk="1" hangingPunct="1">
              <a:spcAft>
                <a:spcPct val="20000"/>
              </a:spcAft>
              <a:buClr>
                <a:schemeClr val="bg2"/>
              </a:buClr>
              <a:buSzPct val="80000"/>
              <a:buFont typeface="Arial" panose="020B0604020202020204" pitchFamily="34" charset="0"/>
              <a:buChar char="√"/>
            </a:pPr>
            <a:r>
              <a:rPr lang="en-ZA" altLang="en-US" sz="1800" b="1" dirty="0">
                <a:latin typeface="Footlight MT Light" panose="0204060206030A020304" pitchFamily="18" charset="0"/>
              </a:rPr>
              <a:t>Public entity pays private manager a fixed management fee</a:t>
            </a:r>
          </a:p>
          <a:p>
            <a:pPr lvl="1" algn="just" eaLnBrk="1" hangingPunct="1">
              <a:spcAft>
                <a:spcPct val="20000"/>
              </a:spcAft>
              <a:buClr>
                <a:schemeClr val="bg2"/>
              </a:buClr>
              <a:buSzPct val="80000"/>
              <a:buFont typeface="Arial" panose="020B0604020202020204" pitchFamily="34" charset="0"/>
              <a:buChar char="√"/>
            </a:pPr>
            <a:r>
              <a:rPr lang="en-ZA" altLang="en-US" sz="1800" b="1" dirty="0">
                <a:latin typeface="Footlight MT Light" panose="0204060206030A020304" pitchFamily="18" charset="0"/>
              </a:rPr>
              <a:t>Commercial risk is held by the public</a:t>
            </a:r>
          </a:p>
          <a:p>
            <a:pPr algn="just" eaLnBrk="1" hangingPunct="1">
              <a:spcAft>
                <a:spcPct val="20000"/>
              </a:spcAft>
              <a:buClr>
                <a:schemeClr val="bg2"/>
              </a:buClr>
              <a:buSzPct val="80000"/>
              <a:buFont typeface="Wingdings" panose="05000000000000000000" pitchFamily="2" charset="2"/>
              <a:buChar char="n"/>
            </a:pPr>
            <a:r>
              <a:rPr lang="en-ZA" altLang="en-US" sz="1800" b="1" dirty="0">
                <a:solidFill>
                  <a:srgbClr val="FF0000"/>
                </a:solidFill>
                <a:latin typeface="Footlight MT Light" panose="0204060206030A020304" pitchFamily="18" charset="0"/>
              </a:rPr>
              <a:t>Lease:</a:t>
            </a:r>
          </a:p>
          <a:p>
            <a:pPr lvl="1" algn="just" eaLnBrk="1" hangingPunct="1">
              <a:spcAft>
                <a:spcPct val="20000"/>
              </a:spcAft>
              <a:buClr>
                <a:schemeClr val="bg2"/>
              </a:buClr>
              <a:buSzPct val="80000"/>
              <a:buFont typeface="Arial" panose="020B0604020202020204" pitchFamily="34" charset="0"/>
              <a:buChar char="√"/>
            </a:pPr>
            <a:r>
              <a:rPr lang="en-ZA" altLang="en-US" sz="1800" b="1" dirty="0">
                <a:latin typeface="Footlight MT Light" panose="0204060206030A020304" pitchFamily="18" charset="0"/>
              </a:rPr>
              <a:t>Private sector manages the utility and finances the O&amp;M</a:t>
            </a:r>
          </a:p>
          <a:p>
            <a:pPr lvl="1" algn="just" eaLnBrk="1" hangingPunct="1">
              <a:spcAft>
                <a:spcPct val="20000"/>
              </a:spcAft>
              <a:buClr>
                <a:schemeClr val="bg2"/>
              </a:buClr>
              <a:buSzPct val="80000"/>
              <a:buFont typeface="Arial" panose="020B0604020202020204" pitchFamily="34" charset="0"/>
              <a:buChar char="√"/>
            </a:pPr>
            <a:r>
              <a:rPr lang="en-ZA" altLang="en-US" sz="1800" b="1" dirty="0">
                <a:latin typeface="Footlight MT Light" panose="0204060206030A020304" pitchFamily="18" charset="0"/>
              </a:rPr>
              <a:t>Capital investment and ownership are retained by the public</a:t>
            </a:r>
          </a:p>
          <a:p>
            <a:pPr lvl="1" algn="just" eaLnBrk="1" hangingPunct="1">
              <a:spcAft>
                <a:spcPct val="20000"/>
              </a:spcAft>
              <a:buClr>
                <a:schemeClr val="bg2"/>
              </a:buClr>
              <a:buSzPct val="80000"/>
              <a:buFont typeface="Arial" panose="020B0604020202020204" pitchFamily="34" charset="0"/>
              <a:buChar char="√"/>
            </a:pPr>
            <a:r>
              <a:rPr lang="en-ZA" altLang="en-US" sz="1800" b="1" dirty="0">
                <a:latin typeface="Footlight MT Light" panose="0204060206030A020304" pitchFamily="18" charset="0"/>
              </a:rPr>
              <a:t>Private operator collects revenues and pays to the public entity a fixed fee</a:t>
            </a:r>
          </a:p>
          <a:p>
            <a:pPr lvl="1" algn="just" eaLnBrk="1" hangingPunct="1">
              <a:spcAft>
                <a:spcPct val="20000"/>
              </a:spcAft>
              <a:buClr>
                <a:schemeClr val="bg2"/>
              </a:buClr>
              <a:buSzPct val="80000"/>
              <a:buFont typeface="Arial" panose="020B0604020202020204" pitchFamily="34" charset="0"/>
              <a:buChar char="√"/>
            </a:pPr>
            <a:r>
              <a:rPr lang="en-ZA" altLang="en-US" sz="1800" b="1" dirty="0">
                <a:latin typeface="Footlight MT Light" panose="0204060206030A020304" pitchFamily="18" charset="0"/>
              </a:rPr>
              <a:t>Commercial risk is shared</a:t>
            </a:r>
          </a:p>
          <a:p>
            <a:endParaRPr lang="en-GB" sz="1800" dirty="0"/>
          </a:p>
        </p:txBody>
      </p:sp>
      <p:sp>
        <p:nvSpPr>
          <p:cNvPr id="4" name="Slide Number Placeholder 3"/>
          <p:cNvSpPr>
            <a:spLocks noGrp="1"/>
          </p:cNvSpPr>
          <p:nvPr>
            <p:ph type="sldNum" sz="quarter" idx="12"/>
          </p:nvPr>
        </p:nvSpPr>
        <p:spPr/>
        <p:txBody>
          <a:bodyPr/>
          <a:lstStyle/>
          <a:p>
            <a:pPr>
              <a:defRPr/>
            </a:pPr>
            <a:fld id="{60035068-84C7-47D2-B318-F048052900CE}" type="slidenum">
              <a:rPr lang="en-US" smtClean="0"/>
              <a:pPr>
                <a:defRPr/>
              </a:pPr>
              <a:t>21</a:t>
            </a:fld>
            <a:endParaRPr lang="en-US"/>
          </a:p>
        </p:txBody>
      </p:sp>
      <p:sp>
        <p:nvSpPr>
          <p:cNvPr id="5" name="Rectangle 4"/>
          <p:cNvSpPr/>
          <p:nvPr/>
        </p:nvSpPr>
        <p:spPr>
          <a:xfrm>
            <a:off x="3026228" y="381000"/>
            <a:ext cx="2375586" cy="553998"/>
          </a:xfrm>
          <a:prstGeom prst="rect">
            <a:avLst/>
          </a:prstGeom>
        </p:spPr>
        <p:txBody>
          <a:bodyPr wrap="none">
            <a:spAutoFit/>
          </a:bodyPr>
          <a:lstStyle/>
          <a:p>
            <a:pPr algn="ctr" eaLnBrk="1" hangingPunct="1">
              <a:defRPr/>
            </a:pPr>
            <a:r>
              <a:rPr lang="en-ZA" sz="3000" b="1" dirty="0">
                <a:solidFill>
                  <a:schemeClr val="bg1"/>
                </a:solidFill>
                <a:latin typeface="Footlight MT Light" panose="0204060206030A020304" pitchFamily="18" charset="0"/>
                <a:ea typeface="+mj-ea"/>
                <a:cs typeface="+mj-cs"/>
              </a:rPr>
              <a:t>Forms of PPPs</a:t>
            </a:r>
            <a:endParaRPr lang="en-US" sz="3000" b="1" dirty="0">
              <a:solidFill>
                <a:schemeClr val="bg1"/>
              </a:solidFill>
              <a:latin typeface="Footlight MT Light" panose="0204060206030A020304" pitchFamily="18" charset="0"/>
              <a:ea typeface="+mj-ea"/>
              <a:cs typeface="+mj-cs"/>
            </a:endParaRPr>
          </a:p>
        </p:txBody>
      </p:sp>
      <p:pic>
        <p:nvPicPr>
          <p:cNvPr id="6" name="Picture 1">
            <a:extLst>
              <a:ext uri="{FF2B5EF4-FFF2-40B4-BE49-F238E27FC236}">
                <a16:creationId xmlns:a16="http://schemas.microsoft.com/office/drawing/2014/main" id="{6020ACC8-FE92-4A93-9552-A24CAA065B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5"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087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763000" cy="5502275"/>
          </a:xfrm>
        </p:spPr>
        <p:txBody>
          <a:bodyPr/>
          <a:lstStyle/>
          <a:p>
            <a:pPr algn="just" eaLnBrk="1" hangingPunct="1">
              <a:spcAft>
                <a:spcPct val="20000"/>
              </a:spcAft>
              <a:buClr>
                <a:schemeClr val="bg2"/>
              </a:buClr>
              <a:buSzPct val="80000"/>
              <a:buFont typeface="Wingdings" panose="05000000000000000000" pitchFamily="2" charset="2"/>
              <a:buChar char="n"/>
            </a:pPr>
            <a:r>
              <a:rPr lang="en-ZA" altLang="en-US" sz="1900" b="1" dirty="0">
                <a:solidFill>
                  <a:srgbClr val="FF0000"/>
                </a:solidFill>
                <a:latin typeface="Footlight MT Light" panose="0204060206030A020304" pitchFamily="18" charset="0"/>
              </a:rPr>
              <a:t>Concession:</a:t>
            </a:r>
          </a:p>
          <a:p>
            <a:pPr algn="just" eaLnBrk="1" hangingPunct="1">
              <a:spcAft>
                <a:spcPct val="20000"/>
              </a:spcAft>
              <a:buClr>
                <a:schemeClr val="bg2"/>
              </a:buClr>
              <a:buSzPct val="80000"/>
              <a:buFont typeface="Arial" panose="020B0604020202020204" pitchFamily="34" charset="0"/>
              <a:buChar char="√"/>
            </a:pPr>
            <a:r>
              <a:rPr lang="en-ZA" altLang="en-US" sz="1900" b="1" dirty="0">
                <a:latin typeface="Footlight MT Light" panose="0204060206030A020304" pitchFamily="18" charset="0"/>
              </a:rPr>
              <a:t>Private operator manages the utility and finances new investments as well as O&amp;M</a:t>
            </a:r>
          </a:p>
          <a:p>
            <a:pPr algn="just" eaLnBrk="1" hangingPunct="1">
              <a:spcAft>
                <a:spcPct val="20000"/>
              </a:spcAft>
              <a:buClr>
                <a:schemeClr val="bg2"/>
              </a:buClr>
              <a:buSzPct val="80000"/>
              <a:buFont typeface="Arial" panose="020B0604020202020204" pitchFamily="34" charset="0"/>
              <a:buChar char="√"/>
            </a:pPr>
            <a:r>
              <a:rPr lang="en-ZA" altLang="en-US" sz="1900" b="1" dirty="0">
                <a:latin typeface="Footlight MT Light" panose="0204060206030A020304" pitchFamily="18" charset="0"/>
              </a:rPr>
              <a:t>Capital investment is made by the private operator but ownership is retained by the public</a:t>
            </a:r>
          </a:p>
          <a:p>
            <a:pPr algn="just" eaLnBrk="1" hangingPunct="1">
              <a:spcAft>
                <a:spcPct val="20000"/>
              </a:spcAft>
              <a:buClr>
                <a:schemeClr val="bg2"/>
              </a:buClr>
              <a:buSzPct val="80000"/>
              <a:buFont typeface="Arial" panose="020B0604020202020204" pitchFamily="34" charset="0"/>
              <a:buChar char="√"/>
            </a:pPr>
            <a:r>
              <a:rPr lang="en-ZA" altLang="en-US" sz="1900" b="1" dirty="0">
                <a:latin typeface="Footlight MT Light" panose="0204060206030A020304" pitchFamily="18" charset="0"/>
              </a:rPr>
              <a:t>Private operator collects revenues and may pay a concession fee to the public entity</a:t>
            </a:r>
          </a:p>
          <a:p>
            <a:pPr algn="just" eaLnBrk="1" hangingPunct="1">
              <a:spcAft>
                <a:spcPct val="20000"/>
              </a:spcAft>
              <a:buClr>
                <a:schemeClr val="bg2"/>
              </a:buClr>
              <a:buSzPct val="80000"/>
              <a:buFont typeface="Arial" panose="020B0604020202020204" pitchFamily="34" charset="0"/>
              <a:buChar char="√"/>
            </a:pPr>
            <a:r>
              <a:rPr lang="en-ZA" altLang="en-US" sz="1900" b="1" dirty="0">
                <a:latin typeface="Footlight MT Light" panose="0204060206030A020304" pitchFamily="18" charset="0"/>
              </a:rPr>
              <a:t>Commercial risk is borne by the private operator</a:t>
            </a:r>
          </a:p>
          <a:p>
            <a:pPr algn="just" eaLnBrk="1" hangingPunct="1">
              <a:spcAft>
                <a:spcPct val="20000"/>
              </a:spcAft>
              <a:buClr>
                <a:schemeClr val="bg2"/>
              </a:buClr>
              <a:buSzPct val="80000"/>
              <a:buFont typeface="Wingdings" panose="05000000000000000000" pitchFamily="2" charset="2"/>
              <a:buChar char="n"/>
            </a:pPr>
            <a:r>
              <a:rPr lang="en-ZA" altLang="en-US" sz="1900" b="1" dirty="0">
                <a:solidFill>
                  <a:srgbClr val="FF0000"/>
                </a:solidFill>
                <a:latin typeface="Footlight MT Light" panose="0204060206030A020304" pitchFamily="18" charset="0"/>
              </a:rPr>
              <a:t>BOT ( and other variations e.g. BOOT, BTO, DBOT, DFBOT, </a:t>
            </a:r>
            <a:r>
              <a:rPr lang="en-ZA" altLang="en-US" sz="1900" b="1" dirty="0" err="1">
                <a:solidFill>
                  <a:srgbClr val="FF0000"/>
                </a:solidFill>
                <a:latin typeface="Footlight MT Light" panose="0204060206030A020304" pitchFamily="18" charset="0"/>
              </a:rPr>
              <a:t>etc</a:t>
            </a:r>
            <a:r>
              <a:rPr lang="en-ZA" altLang="en-US" sz="1900" b="1" dirty="0">
                <a:solidFill>
                  <a:srgbClr val="FF0000"/>
                </a:solidFill>
                <a:latin typeface="Footlight MT Light" panose="0204060206030A020304" pitchFamily="18" charset="0"/>
              </a:rPr>
              <a:t>)</a:t>
            </a:r>
          </a:p>
          <a:p>
            <a:pPr algn="just" eaLnBrk="1" hangingPunct="1">
              <a:spcAft>
                <a:spcPct val="20000"/>
              </a:spcAft>
              <a:buClr>
                <a:schemeClr val="bg2"/>
              </a:buClr>
              <a:buSzPct val="80000"/>
              <a:buFont typeface="Arial" panose="020B0604020202020204" pitchFamily="34" charset="0"/>
              <a:buChar char="√"/>
            </a:pPr>
            <a:r>
              <a:rPr lang="en-ZA" altLang="en-US" sz="1900" b="1" dirty="0">
                <a:latin typeface="Footlight MT Light" panose="0204060206030A020304" pitchFamily="18" charset="0"/>
              </a:rPr>
              <a:t>Private operator builds new infrastructure, operates it for fixed period and transfers it to public sector</a:t>
            </a:r>
          </a:p>
          <a:p>
            <a:pPr algn="just" eaLnBrk="1" hangingPunct="1">
              <a:spcAft>
                <a:spcPct val="20000"/>
              </a:spcAft>
              <a:buClr>
                <a:schemeClr val="bg2"/>
              </a:buClr>
              <a:buSzPct val="80000"/>
              <a:buFont typeface="Arial" panose="020B0604020202020204" pitchFamily="34" charset="0"/>
              <a:buChar char="√"/>
            </a:pPr>
            <a:r>
              <a:rPr lang="en-ZA" altLang="en-US" sz="1900" b="1" dirty="0">
                <a:latin typeface="Footlight MT Light" panose="0204060206030A020304" pitchFamily="18" charset="0"/>
              </a:rPr>
              <a:t>Capital investment is made by the private operator, but ownership is by both at different points in time</a:t>
            </a:r>
          </a:p>
          <a:p>
            <a:pPr algn="just" eaLnBrk="1" hangingPunct="1">
              <a:spcAft>
                <a:spcPct val="20000"/>
              </a:spcAft>
              <a:buClr>
                <a:schemeClr val="bg2"/>
              </a:buClr>
              <a:buSzPct val="80000"/>
              <a:buFont typeface="Arial" panose="020B0604020202020204" pitchFamily="34" charset="0"/>
              <a:buChar char="√"/>
            </a:pPr>
            <a:r>
              <a:rPr lang="en-ZA" altLang="en-US" sz="1900" b="1" dirty="0">
                <a:latin typeface="Footlight MT Light" panose="0204060206030A020304" pitchFamily="18" charset="0"/>
              </a:rPr>
              <a:t>Public utility pays private operator for services provided by the new asset</a:t>
            </a:r>
          </a:p>
          <a:p>
            <a:pPr algn="just" eaLnBrk="1" hangingPunct="1">
              <a:spcAft>
                <a:spcPct val="20000"/>
              </a:spcAft>
              <a:buClr>
                <a:schemeClr val="bg2"/>
              </a:buClr>
              <a:buSzPct val="80000"/>
              <a:buFont typeface="Arial" panose="020B0604020202020204" pitchFamily="34" charset="0"/>
              <a:buChar char="√"/>
            </a:pPr>
            <a:r>
              <a:rPr lang="en-ZA" altLang="en-US" sz="1900" b="1" dirty="0">
                <a:latin typeface="Footlight MT Light" panose="0204060206030A020304" pitchFamily="18" charset="0"/>
              </a:rPr>
              <a:t>Commercial risk is usually private, but could also be shared</a:t>
            </a:r>
          </a:p>
          <a:p>
            <a:pPr algn="just"/>
            <a:endParaRPr lang="en-GB" sz="1900" dirty="0"/>
          </a:p>
        </p:txBody>
      </p:sp>
      <p:sp>
        <p:nvSpPr>
          <p:cNvPr id="4" name="Slide Number Placeholder 3"/>
          <p:cNvSpPr>
            <a:spLocks noGrp="1"/>
          </p:cNvSpPr>
          <p:nvPr>
            <p:ph type="sldNum" sz="quarter" idx="12"/>
          </p:nvPr>
        </p:nvSpPr>
        <p:spPr/>
        <p:txBody>
          <a:bodyPr/>
          <a:lstStyle/>
          <a:p>
            <a:pPr>
              <a:defRPr/>
            </a:pPr>
            <a:fld id="{60035068-84C7-47D2-B318-F048052900CE}" type="slidenum">
              <a:rPr lang="en-US" smtClean="0"/>
              <a:pPr>
                <a:defRPr/>
              </a:pPr>
              <a:t>22</a:t>
            </a:fld>
            <a:endParaRPr lang="en-US" dirty="0"/>
          </a:p>
        </p:txBody>
      </p:sp>
      <p:sp>
        <p:nvSpPr>
          <p:cNvPr id="6" name="Rectangle 5">
            <a:extLst>
              <a:ext uri="{FF2B5EF4-FFF2-40B4-BE49-F238E27FC236}">
                <a16:creationId xmlns:a16="http://schemas.microsoft.com/office/drawing/2014/main" id="{EC8C0222-1017-4027-9B73-5A0FACA3DDD8}"/>
              </a:ext>
            </a:extLst>
          </p:cNvPr>
          <p:cNvSpPr/>
          <p:nvPr/>
        </p:nvSpPr>
        <p:spPr>
          <a:xfrm>
            <a:off x="3215537" y="381000"/>
            <a:ext cx="2375586" cy="553998"/>
          </a:xfrm>
          <a:prstGeom prst="rect">
            <a:avLst/>
          </a:prstGeom>
        </p:spPr>
        <p:txBody>
          <a:bodyPr wrap="none">
            <a:spAutoFit/>
          </a:bodyPr>
          <a:lstStyle/>
          <a:p>
            <a:pPr algn="ctr" eaLnBrk="1" hangingPunct="1">
              <a:defRPr/>
            </a:pPr>
            <a:r>
              <a:rPr lang="en-ZA" sz="3000" b="1" dirty="0">
                <a:solidFill>
                  <a:schemeClr val="bg1"/>
                </a:solidFill>
                <a:latin typeface="Footlight MT Light" panose="0204060206030A020304" pitchFamily="18" charset="0"/>
                <a:ea typeface="+mj-ea"/>
                <a:cs typeface="+mj-cs"/>
              </a:rPr>
              <a:t>Forms of PPPs</a:t>
            </a:r>
            <a:endParaRPr lang="en-US" sz="3000" b="1" dirty="0">
              <a:solidFill>
                <a:schemeClr val="bg1"/>
              </a:solidFill>
              <a:latin typeface="Footlight MT Light" panose="0204060206030A020304" pitchFamily="18" charset="0"/>
              <a:ea typeface="+mj-ea"/>
              <a:cs typeface="+mj-cs"/>
            </a:endParaRPr>
          </a:p>
        </p:txBody>
      </p:sp>
      <p:pic>
        <p:nvPicPr>
          <p:cNvPr id="5" name="Picture 1">
            <a:extLst>
              <a:ext uri="{FF2B5EF4-FFF2-40B4-BE49-F238E27FC236}">
                <a16:creationId xmlns:a16="http://schemas.microsoft.com/office/drawing/2014/main" id="{3C61511D-828B-42A5-92D7-3D9E700186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5"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312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381000"/>
            <a:ext cx="9144000" cy="685800"/>
          </a:xfrm>
        </p:spPr>
        <p:txBody>
          <a:bodyPr/>
          <a:lstStyle/>
          <a:p>
            <a:pPr eaLnBrk="1" hangingPunct="1"/>
            <a:r>
              <a:rPr lang="en-US" altLang="en-US" sz="3200" b="1" dirty="0">
                <a:solidFill>
                  <a:schemeClr val="bg1"/>
                </a:solidFill>
                <a:latin typeface="Footlight MT Light" panose="0204060206030A020304" pitchFamily="18" charset="0"/>
              </a:rPr>
              <a:t>Key Benefits of PPPs</a:t>
            </a:r>
          </a:p>
        </p:txBody>
      </p:sp>
      <p:sp>
        <p:nvSpPr>
          <p:cNvPr id="49155" name="Rectangle 3"/>
          <p:cNvSpPr>
            <a:spLocks noGrp="1" noChangeArrowheads="1"/>
          </p:cNvSpPr>
          <p:nvPr>
            <p:ph type="body" idx="1"/>
          </p:nvPr>
        </p:nvSpPr>
        <p:spPr>
          <a:xfrm>
            <a:off x="228600" y="1295400"/>
            <a:ext cx="8534400" cy="5334000"/>
          </a:xfrm>
        </p:spPr>
        <p:txBody>
          <a:bodyPr/>
          <a:lstStyle/>
          <a:p>
            <a:pPr algn="just" eaLnBrk="1" hangingPunct="1">
              <a:lnSpc>
                <a:spcPct val="90000"/>
              </a:lnSpc>
              <a:buFont typeface="Trebuchet MS" panose="020B0603020202020204" pitchFamily="34" charset="0"/>
              <a:buAutoNum type="arabicPeriod"/>
            </a:pPr>
            <a:r>
              <a:rPr lang="en-US" altLang="en-US" sz="2000" dirty="0">
                <a:latin typeface="Footlight MT Light" panose="0204060206030A020304" pitchFamily="18" charset="0"/>
              </a:rPr>
              <a:t>Rigorous project preparation – since the focus shifts to developing bankable projects</a:t>
            </a:r>
          </a:p>
          <a:p>
            <a:pPr algn="just" eaLnBrk="1" hangingPunct="1">
              <a:lnSpc>
                <a:spcPct val="90000"/>
              </a:lnSpc>
              <a:buFont typeface="Trebuchet MS" panose="020B0603020202020204" pitchFamily="34" charset="0"/>
              <a:buAutoNum type="arabicPeriod"/>
            </a:pPr>
            <a:endParaRPr lang="en-US" altLang="en-US" sz="2000" dirty="0">
              <a:latin typeface="Footlight MT Light" panose="0204060206030A020304" pitchFamily="18" charset="0"/>
            </a:endParaRPr>
          </a:p>
          <a:p>
            <a:pPr algn="just" eaLnBrk="1" hangingPunct="1">
              <a:lnSpc>
                <a:spcPct val="90000"/>
              </a:lnSpc>
              <a:buFont typeface="Trebuchet MS" panose="020B0603020202020204" pitchFamily="34" charset="0"/>
              <a:buAutoNum type="arabicPeriod"/>
            </a:pPr>
            <a:r>
              <a:rPr lang="en-US" altLang="en-US" sz="2000" dirty="0">
                <a:latin typeface="Footlight MT Light" panose="0204060206030A020304" pitchFamily="18" charset="0"/>
              </a:rPr>
              <a:t>Delivery of a whole life solution – going beyond asset creation and including Operation and Maintenance (O&amp;M)</a:t>
            </a:r>
          </a:p>
          <a:p>
            <a:pPr algn="just" eaLnBrk="1" hangingPunct="1">
              <a:lnSpc>
                <a:spcPct val="90000"/>
              </a:lnSpc>
              <a:buFont typeface="Trebuchet MS" panose="020B0603020202020204" pitchFamily="34" charset="0"/>
              <a:buAutoNum type="arabicPeriod"/>
            </a:pPr>
            <a:endParaRPr lang="en-US" altLang="en-US" sz="2000" dirty="0">
              <a:latin typeface="Footlight MT Light" panose="0204060206030A020304" pitchFamily="18" charset="0"/>
            </a:endParaRPr>
          </a:p>
          <a:p>
            <a:pPr algn="just" eaLnBrk="1" hangingPunct="1">
              <a:lnSpc>
                <a:spcPct val="90000"/>
              </a:lnSpc>
              <a:buFont typeface="Trebuchet MS" panose="020B0603020202020204" pitchFamily="34" charset="0"/>
              <a:buAutoNum type="arabicPeriod"/>
            </a:pPr>
            <a:r>
              <a:rPr lang="en-US" altLang="en-US" sz="2000" dirty="0">
                <a:latin typeface="Footlight MT Light" panose="0204060206030A020304" pitchFamily="18" charset="0"/>
              </a:rPr>
              <a:t>Focus shifts to service delivery – construction responsibility is integrated with O&amp;M obligations and together with appropriate quality monitoring and service delivery-linked payments such an arrangement could enhance the levels of service  delivery</a:t>
            </a:r>
          </a:p>
          <a:p>
            <a:pPr algn="just" eaLnBrk="1" hangingPunct="1">
              <a:lnSpc>
                <a:spcPct val="90000"/>
              </a:lnSpc>
              <a:buFont typeface="Trebuchet MS" panose="020B0603020202020204" pitchFamily="34" charset="0"/>
              <a:buAutoNum type="arabicPeriod"/>
            </a:pPr>
            <a:endParaRPr lang="en-US" altLang="en-US" sz="2000" dirty="0">
              <a:latin typeface="Footlight MT Light" panose="0204060206030A020304" pitchFamily="18" charset="0"/>
            </a:endParaRPr>
          </a:p>
          <a:p>
            <a:pPr algn="just" eaLnBrk="1" hangingPunct="1">
              <a:lnSpc>
                <a:spcPct val="90000"/>
              </a:lnSpc>
              <a:buFont typeface="Trebuchet MS" panose="020B0603020202020204" pitchFamily="34" charset="0"/>
              <a:buAutoNum type="arabicPeriod"/>
            </a:pPr>
            <a:r>
              <a:rPr lang="en-US" altLang="en-US" sz="2000" dirty="0">
                <a:latin typeface="Footlight MT Light" panose="0204060206030A020304" pitchFamily="18" charset="0"/>
              </a:rPr>
              <a:t>It is possible to adopt a programmatic approach to infrastructure development and service delivery – various time bound projects can be integrated under a </a:t>
            </a:r>
            <a:r>
              <a:rPr lang="en-US" altLang="en-US" sz="2000" dirty="0" err="1">
                <a:latin typeface="Footlight MT Light" panose="0204060206030A020304" pitchFamily="18" charset="0"/>
              </a:rPr>
              <a:t>programme</a:t>
            </a:r>
            <a:r>
              <a:rPr lang="en-US" altLang="en-US" sz="2000" dirty="0">
                <a:latin typeface="Footlight MT Light" panose="0204060206030A020304" pitchFamily="18" charset="0"/>
              </a:rPr>
              <a:t> and have a time-bound implementation plan</a:t>
            </a:r>
          </a:p>
          <a:p>
            <a:pPr algn="just" eaLnBrk="1" hangingPunct="1">
              <a:lnSpc>
                <a:spcPct val="90000"/>
              </a:lnSpc>
              <a:buFont typeface="Trebuchet MS" panose="020B0603020202020204" pitchFamily="34" charset="0"/>
              <a:buAutoNum type="arabicPeriod"/>
            </a:pPr>
            <a:endParaRPr lang="en-US" altLang="en-US" sz="2000" dirty="0">
              <a:latin typeface="Footlight MT Light" panose="0204060206030A020304" pitchFamily="18" charset="0"/>
            </a:endParaRPr>
          </a:p>
          <a:p>
            <a:pPr algn="just" eaLnBrk="1" hangingPunct="1">
              <a:lnSpc>
                <a:spcPct val="90000"/>
              </a:lnSpc>
              <a:buFont typeface="Trebuchet MS" panose="020B0603020202020204" pitchFamily="34" charset="0"/>
              <a:buAutoNum type="arabicPeriod"/>
            </a:pPr>
            <a:r>
              <a:rPr lang="en-US" altLang="en-US" sz="2000" dirty="0">
                <a:latin typeface="Footlight MT Light" panose="0204060206030A020304" pitchFamily="18" charset="0"/>
              </a:rPr>
              <a:t>Can lead to better overall management of public services – transparency in selection and ongoing implementation</a:t>
            </a:r>
          </a:p>
        </p:txBody>
      </p:sp>
      <p:pic>
        <p:nvPicPr>
          <p:cNvPr id="4" name="Picture 1">
            <a:extLst>
              <a:ext uri="{FF2B5EF4-FFF2-40B4-BE49-F238E27FC236}">
                <a16:creationId xmlns:a16="http://schemas.microsoft.com/office/drawing/2014/main" id="{B465B6B7-B908-450B-A364-B2F7776756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5"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70707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latin typeface="Footlight MT Light" pitchFamily="18" charset="0"/>
              </a:rPr>
              <a:t>To facilitate investments in  PPP arrangements</a:t>
            </a:r>
          </a:p>
          <a:p>
            <a:pPr algn="just"/>
            <a:r>
              <a:rPr lang="en-US" dirty="0">
                <a:latin typeface="Footlight MT Light" pitchFamily="18" charset="0"/>
              </a:rPr>
              <a:t>Reduce transaction costs on the part of the public agency</a:t>
            </a:r>
          </a:p>
          <a:p>
            <a:pPr algn="just"/>
            <a:r>
              <a:rPr lang="en-US" dirty="0">
                <a:latin typeface="Footlight MT Light" pitchFamily="18" charset="0"/>
              </a:rPr>
              <a:t>Ensure appropriate regulatory controls</a:t>
            </a:r>
          </a:p>
          <a:p>
            <a:pPr algn="just"/>
            <a:r>
              <a:rPr lang="en-US" dirty="0">
                <a:latin typeface="Footlight MT Light" pitchFamily="18" charset="0"/>
              </a:rPr>
              <a:t>Enable the efficient and speedy resolution of contract disputes</a:t>
            </a:r>
            <a:endParaRPr lang="en-US" i="1" dirty="0">
              <a:latin typeface="Footlight MT Light" pitchFamily="18" charset="0"/>
            </a:endParaRPr>
          </a:p>
          <a:p>
            <a:pPr algn="just"/>
            <a:r>
              <a:rPr lang="en-US" dirty="0">
                <a:latin typeface="Footlight MT Light" pitchFamily="18" charset="0"/>
              </a:rPr>
              <a:t>Make  PPP arrangements possible and functional</a:t>
            </a:r>
          </a:p>
          <a:p>
            <a:pPr marL="0" indent="0" algn="just">
              <a:buNone/>
            </a:pPr>
            <a:r>
              <a:rPr lang="en-US" dirty="0">
                <a:latin typeface="Footlight MT Light" pitchFamily="18" charset="0"/>
              </a:rPr>
              <a:t>Typically defined in laws, regulations; policy documents, guidance notes, capacity building and through the design of PPP contracts.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0035068-84C7-47D2-B318-F048052900CE}" type="slidenum">
              <a:rPr lang="en-US" smtClean="0"/>
              <a:pPr>
                <a:defRPr/>
              </a:pPr>
              <a:t>24</a:t>
            </a:fld>
            <a:endParaRPr lang="en-US"/>
          </a:p>
        </p:txBody>
      </p:sp>
      <p:pic>
        <p:nvPicPr>
          <p:cNvPr id="5" name="Picture 1">
            <a:extLst>
              <a:ext uri="{FF2B5EF4-FFF2-40B4-BE49-F238E27FC236}">
                <a16:creationId xmlns:a16="http://schemas.microsoft.com/office/drawing/2014/main" id="{1DA9E266-41EA-40B9-800C-E2679E9C17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5"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74638"/>
            <a:ext cx="7620000" cy="944562"/>
          </a:xfrm>
        </p:spPr>
        <p:txBody>
          <a:bodyPr/>
          <a:lstStyle/>
          <a:p>
            <a:r>
              <a:rPr lang="en-US" sz="2400" b="1" dirty="0">
                <a:solidFill>
                  <a:schemeClr val="bg1"/>
                </a:solidFill>
                <a:latin typeface="Footlight MT Light" pitchFamily="18" charset="0"/>
              </a:rPr>
              <a:t>Need for PPP Legal, Institutional &amp; Regulatory Frameworks</a:t>
            </a:r>
          </a:p>
        </p:txBody>
      </p:sp>
    </p:spTree>
    <p:extLst>
      <p:ext uri="{BB962C8B-B14F-4D97-AF65-F5344CB8AC3E}">
        <p14:creationId xmlns:p14="http://schemas.microsoft.com/office/powerpoint/2010/main" val="2086028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3116"/>
            <a:ext cx="7886700" cy="533400"/>
          </a:xfrm>
        </p:spPr>
        <p:txBody>
          <a:bodyPr>
            <a:noAutofit/>
          </a:bodyPr>
          <a:lstStyle/>
          <a:p>
            <a:pPr>
              <a:defRPr/>
            </a:pPr>
            <a:r>
              <a:rPr lang="en-US" altLang="en-US" sz="2400" dirty="0">
                <a:solidFill>
                  <a:schemeClr val="bg1"/>
                </a:solidFill>
                <a:latin typeface="Footlight MT Light" pitchFamily="18" charset="0"/>
              </a:rPr>
              <a:t>	</a:t>
            </a:r>
            <a:r>
              <a:rPr lang="en-US" altLang="en-US" sz="2800" dirty="0">
                <a:solidFill>
                  <a:schemeClr val="bg1"/>
                </a:solidFill>
                <a:latin typeface="Footlight MT Light" pitchFamily="18" charset="0"/>
              </a:rPr>
              <a:t>      </a:t>
            </a:r>
            <a:r>
              <a:rPr lang="en-US" altLang="en-US" sz="2800" b="1" dirty="0">
                <a:solidFill>
                  <a:schemeClr val="bg1"/>
                </a:solidFill>
                <a:latin typeface="Footlight MT Light" pitchFamily="18" charset="0"/>
              </a:rPr>
              <a:t>Infrastructure Concession Regulatory Commission Act, 2005</a:t>
            </a:r>
            <a:endParaRPr lang="en-US" sz="2800" dirty="0">
              <a:solidFill>
                <a:schemeClr val="bg1"/>
              </a:solidFill>
              <a:latin typeface="Footlight MT Light" pitchFamily="18" charset="0"/>
              <a:cs typeface="Times New Roman" pitchFamily="18" charset="0"/>
            </a:endParaRPr>
          </a:p>
        </p:txBody>
      </p:sp>
      <p:sp>
        <p:nvSpPr>
          <p:cNvPr id="6147" name="Content Placeholder 2"/>
          <p:cNvSpPr>
            <a:spLocks noGrp="1"/>
          </p:cNvSpPr>
          <p:nvPr>
            <p:ph idx="1"/>
          </p:nvPr>
        </p:nvSpPr>
        <p:spPr>
          <a:xfrm>
            <a:off x="228600" y="1254699"/>
            <a:ext cx="8610600" cy="5298501"/>
          </a:xfrm>
        </p:spPr>
        <p:txBody>
          <a:bodyPr/>
          <a:lstStyle/>
          <a:p>
            <a:pPr algn="just">
              <a:spcBef>
                <a:spcPct val="50000"/>
              </a:spcBef>
            </a:pPr>
            <a:r>
              <a:rPr lang="en-US" altLang="en-US" sz="1800" dirty="0">
                <a:latin typeface="Footlight MT Light" panose="0204060206030A020304" pitchFamily="18" charset="0"/>
              </a:rPr>
              <a:t>The ICRC Act, 2005 is the </a:t>
            </a:r>
            <a:r>
              <a:rPr lang="en-US" altLang="en-US" sz="1800" dirty="0">
                <a:solidFill>
                  <a:srgbClr val="FF0000"/>
                </a:solidFill>
                <a:latin typeface="Footlight MT Light" panose="0204060206030A020304" pitchFamily="18" charset="0"/>
              </a:rPr>
              <a:t>PRIMARY</a:t>
            </a:r>
            <a:r>
              <a:rPr lang="en-US" altLang="en-US" sz="1800" dirty="0">
                <a:latin typeface="Footlight MT Light" panose="0204060206030A020304" pitchFamily="18" charset="0"/>
              </a:rPr>
              <a:t> legislation guiding PPPs in Nigeria. Its jurisdiction covers PPPs executed by the Federal Government. Some </a:t>
            </a:r>
            <a:r>
              <a:rPr lang="en-US" altLang="en-US" sz="1800" dirty="0">
                <a:solidFill>
                  <a:srgbClr val="FF0000"/>
                </a:solidFill>
                <a:latin typeface="Footlight MT Light" panose="0204060206030A020304" pitchFamily="18" charset="0"/>
              </a:rPr>
              <a:t>key </a:t>
            </a:r>
            <a:r>
              <a:rPr lang="en-US" altLang="en-US" sz="1800" dirty="0">
                <a:latin typeface="Footlight MT Light" panose="0204060206030A020304" pitchFamily="18" charset="0"/>
              </a:rPr>
              <a:t>provisions are:</a:t>
            </a:r>
          </a:p>
          <a:p>
            <a:pPr marL="800100" lvl="1" indent="-342900" algn="just">
              <a:spcBef>
                <a:spcPct val="50000"/>
              </a:spcBef>
              <a:buFont typeface="Wingdings" panose="05000000000000000000" pitchFamily="2" charset="2"/>
              <a:buChar char="§"/>
            </a:pPr>
            <a:r>
              <a:rPr lang="en-US" altLang="en-US" sz="1800" dirty="0">
                <a:latin typeface="Footlight MT Light" panose="0204060206030A020304" pitchFamily="18" charset="0"/>
              </a:rPr>
              <a:t>MDAs may enter into contracts  or  grant concessions to private party for the financing, construction, operation, and maintenance of any Federal Government infrastructure that is financially viable , Section 1(1)</a:t>
            </a:r>
            <a:endParaRPr lang="en-US" sz="1800" dirty="0">
              <a:latin typeface="Footlight MT Light" pitchFamily="18" charset="0"/>
              <a:cs typeface="Arial" charset="0"/>
            </a:endParaRPr>
          </a:p>
          <a:p>
            <a:pPr marL="800100" lvl="1" indent="-342900" algn="just">
              <a:spcBef>
                <a:spcPct val="50000"/>
              </a:spcBef>
              <a:buFont typeface="Wingdings" panose="05000000000000000000" pitchFamily="2" charset="2"/>
              <a:buChar char="§"/>
            </a:pPr>
            <a:r>
              <a:rPr lang="en-US" altLang="en-US" sz="1800" dirty="0">
                <a:latin typeface="Footlight MT Light" panose="0204060206030A020304" pitchFamily="18" charset="0"/>
              </a:rPr>
              <a:t>Establishes ICRC , its Powers and Functions,  Section 14, 19 &amp; 20</a:t>
            </a:r>
          </a:p>
          <a:p>
            <a:pPr marL="800100" lvl="1" indent="-342900" algn="just">
              <a:spcBef>
                <a:spcPct val="50000"/>
              </a:spcBef>
              <a:buFont typeface="Wingdings" panose="05000000000000000000" pitchFamily="2" charset="2"/>
              <a:buChar char="§"/>
            </a:pPr>
            <a:r>
              <a:rPr lang="en-US" altLang="en-US" sz="1800" dirty="0">
                <a:latin typeface="Footlight MT Light" panose="0204060206030A020304" pitchFamily="18" charset="0"/>
              </a:rPr>
              <a:t>Competitive bidding for projects and Exceptions , Section 4 &amp; 5</a:t>
            </a:r>
          </a:p>
          <a:p>
            <a:pPr marL="800100" lvl="1" indent="-342900" algn="just">
              <a:spcBef>
                <a:spcPct val="50000"/>
              </a:spcBef>
              <a:buFont typeface="Wingdings" panose="05000000000000000000" pitchFamily="2" charset="2"/>
              <a:buChar char="§"/>
            </a:pPr>
            <a:r>
              <a:rPr lang="en-US" altLang="en-US" sz="1800" dirty="0">
                <a:latin typeface="Footlight MT Light" panose="0204060206030A020304" pitchFamily="18" charset="0"/>
              </a:rPr>
              <a:t>Recovery of investment, Section  7</a:t>
            </a:r>
          </a:p>
          <a:p>
            <a:pPr marL="457200" lvl="1" indent="0" algn="just">
              <a:spcBef>
                <a:spcPct val="50000"/>
              </a:spcBef>
              <a:buNone/>
            </a:pPr>
            <a:endParaRPr lang="en-US" altLang="en-US" sz="1800" dirty="0">
              <a:latin typeface="Footlight MT Light" panose="0204060206030A020304" pitchFamily="18" charset="0"/>
            </a:endParaRPr>
          </a:p>
          <a:p>
            <a:pPr algn="just">
              <a:spcBef>
                <a:spcPct val="50000"/>
              </a:spcBef>
              <a:buFont typeface="Wingdings" panose="05000000000000000000" pitchFamily="2" charset="2"/>
              <a:buChar char="§"/>
            </a:pPr>
            <a:r>
              <a:rPr lang="en-US" sz="2000" dirty="0">
                <a:latin typeface="Footlight MT Light" pitchFamily="18" charset="0"/>
              </a:rPr>
              <a:t>develop the guidelines, policies, and procurement processes for PPP</a:t>
            </a:r>
          </a:p>
          <a:p>
            <a:pPr algn="just"/>
            <a:r>
              <a:rPr lang="en-US" sz="2000" dirty="0">
                <a:latin typeface="Footlight MT Light" pitchFamily="18" charset="0"/>
              </a:rPr>
              <a:t>sets out processes and procedure for applying for and securing concessions in Nigeria </a:t>
            </a:r>
          </a:p>
          <a:p>
            <a:pPr algn="just"/>
            <a:r>
              <a:rPr lang="en-US" sz="2000" dirty="0">
                <a:latin typeface="Footlight MT Light" pitchFamily="18" charset="0"/>
              </a:rPr>
              <a:t>provides a basic framework in the form of guarantees of profitability of PPP projects </a:t>
            </a:r>
          </a:p>
          <a:p>
            <a:r>
              <a:rPr lang="en-US" sz="2000" dirty="0">
                <a:latin typeface="Footlight MT Light" pitchFamily="18" charset="0"/>
              </a:rPr>
              <a:t>contracts completed in compliance with the Act will be legal and enforceable</a:t>
            </a:r>
            <a:endParaRPr lang="en-US" altLang="en-US" sz="2000" dirty="0">
              <a:latin typeface="Footlight MT Light" panose="0204060206030A020304" pitchFamily="18" charset="0"/>
            </a:endParaRPr>
          </a:p>
          <a:p>
            <a:pPr marL="0" indent="0" algn="just">
              <a:buNone/>
            </a:pPr>
            <a:endParaRPr lang="en-US" alt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3F0DA6-5EE5-4EEF-8768-9E67E27176FA}" type="slidenum">
              <a:rPr lang="en-US" altLang="en-US">
                <a:solidFill>
                  <a:srgbClr val="898989"/>
                </a:solidFill>
              </a:rPr>
              <a:pPr eaLnBrk="1" hangingPunct="1"/>
              <a:t>25</a:t>
            </a:fld>
            <a:endParaRPr lang="en-US" altLang="en-US">
              <a:solidFill>
                <a:srgbClr val="898989"/>
              </a:solidFill>
            </a:endParaRPr>
          </a:p>
        </p:txBody>
      </p:sp>
      <p:pic>
        <p:nvPicPr>
          <p:cNvPr id="5" name="Picture 2" descr="C:\Users\umkparu\Documents\Assignments\DG\Act Image 2.jpg"/>
          <p:cNvPicPr>
            <a:picLocks noChangeAspect="1" noChangeArrowheads="1"/>
          </p:cNvPicPr>
          <p:nvPr/>
        </p:nvPicPr>
        <p:blipFill>
          <a:blip r:embed="rId2" cstate="print"/>
          <a:srcRect/>
          <a:stretch>
            <a:fillRect/>
          </a:stretch>
        </p:blipFill>
        <p:spPr bwMode="auto">
          <a:xfrm>
            <a:off x="7315200" y="2895600"/>
            <a:ext cx="1524000" cy="1828800"/>
          </a:xfrm>
          <a:prstGeom prst="rect">
            <a:avLst/>
          </a:prstGeom>
          <a:noFill/>
          <a:ln w="9525">
            <a:noFill/>
            <a:miter lim="800000"/>
            <a:headEnd/>
            <a:tailEnd/>
          </a:ln>
        </p:spPr>
      </p:pic>
      <p:pic>
        <p:nvPicPr>
          <p:cNvPr id="6" name="Picture 1">
            <a:extLst>
              <a:ext uri="{FF2B5EF4-FFF2-40B4-BE49-F238E27FC236}">
                <a16:creationId xmlns:a16="http://schemas.microsoft.com/office/drawing/2014/main" id="{E2CEB89F-CDDB-4E62-A3FF-4EB4BB8D4B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866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81000" y="1219200"/>
            <a:ext cx="8458200" cy="5334000"/>
          </a:xfrm>
        </p:spPr>
        <p:txBody>
          <a:bodyPr/>
          <a:lstStyle/>
          <a:p>
            <a:pPr indent="0" eaLnBrk="1" hangingPunct="1">
              <a:buFontTx/>
              <a:buNone/>
            </a:pPr>
            <a:r>
              <a:rPr lang="yo-NG" altLang="en-US" sz="2100" dirty="0">
                <a:latin typeface="Footlight MT Light" panose="0204060206030A020304" pitchFamily="18" charset="0"/>
              </a:rPr>
              <a:t>The</a:t>
            </a:r>
            <a:r>
              <a:rPr lang="en-US" altLang="en-US" sz="2100" dirty="0">
                <a:latin typeface="Footlight MT Light" panose="0204060206030A020304" pitchFamily="18" charset="0"/>
              </a:rPr>
              <a:t>ICRC</a:t>
            </a:r>
            <a:r>
              <a:rPr lang="yo-NG" altLang="en-US" sz="2100" dirty="0">
                <a:latin typeface="Footlight MT Light" panose="0204060206030A020304" pitchFamily="18" charset="0"/>
              </a:rPr>
              <a:t> </a:t>
            </a:r>
            <a:r>
              <a:rPr lang="en-US" altLang="en-US" sz="2100" dirty="0">
                <a:latin typeface="Footlight MT Light" panose="0204060206030A020304" pitchFamily="18" charset="0"/>
              </a:rPr>
              <a:t>was established to:  </a:t>
            </a:r>
          </a:p>
          <a:p>
            <a:pPr indent="0" eaLnBrk="1" hangingPunct="1">
              <a:buFontTx/>
              <a:buNone/>
            </a:pPr>
            <a:endParaRPr lang="en-US" altLang="en-US" sz="2100" dirty="0">
              <a:latin typeface="Footlight MT Light" panose="0204060206030A020304" pitchFamily="18" charset="0"/>
            </a:endParaRPr>
          </a:p>
          <a:p>
            <a:pPr lvl="1" eaLnBrk="1" hangingPunct="1">
              <a:spcBef>
                <a:spcPts val="600"/>
              </a:spcBef>
              <a:buFont typeface="Arial" panose="020B0604020202020204" pitchFamily="34" charset="0"/>
              <a:buChar char="•"/>
            </a:pPr>
            <a:r>
              <a:rPr lang="en-US" altLang="en-US" sz="2100" dirty="0">
                <a:latin typeface="Footlight MT Light" panose="0204060206030A020304" pitchFamily="18" charset="0"/>
              </a:rPr>
              <a:t>Regulate Public Private Partnership (PPP) by:</a:t>
            </a:r>
          </a:p>
          <a:p>
            <a:pPr marL="1314450" lvl="2" indent="-457200" eaLnBrk="1" hangingPunct="1">
              <a:spcBef>
                <a:spcPts val="1200"/>
              </a:spcBef>
              <a:buFont typeface="Calibri" panose="020F0502020204030204" pitchFamily="34" charset="0"/>
              <a:buAutoNum type="alphaLcPeriod"/>
            </a:pPr>
            <a:r>
              <a:rPr lang="en-US" altLang="en-US" sz="2100" dirty="0">
                <a:latin typeface="Footlight MT Light" panose="0204060206030A020304" pitchFamily="18" charset="0"/>
              </a:rPr>
              <a:t>Guiding  MDAs in structuring PPP transactions for both </a:t>
            </a:r>
            <a:r>
              <a:rPr lang="en-US" altLang="en-US" sz="2100" b="1" dirty="0">
                <a:latin typeface="Footlight MT Light" panose="0204060206030A020304" pitchFamily="18" charset="0"/>
              </a:rPr>
              <a:t>greenfield</a:t>
            </a:r>
            <a:r>
              <a:rPr lang="en-US" altLang="en-US" sz="2100" dirty="0">
                <a:latin typeface="Footlight MT Light" panose="0204060206030A020304" pitchFamily="18" charset="0"/>
              </a:rPr>
              <a:t> and </a:t>
            </a:r>
            <a:r>
              <a:rPr lang="en-US" altLang="en-US" sz="2100" b="1" dirty="0">
                <a:latin typeface="Footlight MT Light" panose="0204060206030A020304" pitchFamily="18" charset="0"/>
              </a:rPr>
              <a:t>brownfield</a:t>
            </a:r>
            <a:r>
              <a:rPr lang="en-US" altLang="en-US" sz="2100" dirty="0">
                <a:latin typeface="Footlight MT Light" panose="0204060206030A020304" pitchFamily="18" charset="0"/>
              </a:rPr>
              <a:t> infrastructure – Pre-Contract regulation</a:t>
            </a:r>
          </a:p>
          <a:p>
            <a:pPr marL="1314450" lvl="2" indent="-457200" eaLnBrk="1" hangingPunct="1">
              <a:spcBef>
                <a:spcPts val="600"/>
              </a:spcBef>
              <a:buFont typeface="Calibri" panose="020F0502020204030204" pitchFamily="34" charset="0"/>
              <a:buAutoNum type="alphaLcPeriod"/>
            </a:pPr>
            <a:r>
              <a:rPr lang="en-US" altLang="en-US" sz="2100" dirty="0">
                <a:latin typeface="Footlight MT Light" panose="0204060206030A020304" pitchFamily="18" charset="0"/>
              </a:rPr>
              <a:t>Taking custody of all executed agreements and ensuring compliance with the terms and conditions of such contracts –Post-Contract regulation</a:t>
            </a:r>
          </a:p>
          <a:p>
            <a:pPr marL="1314450" lvl="2" indent="-457200" eaLnBrk="1" hangingPunct="1">
              <a:spcBef>
                <a:spcPts val="600"/>
              </a:spcBef>
              <a:buFont typeface="Calibri" panose="020F0502020204030204" pitchFamily="34" charset="0"/>
              <a:buAutoNum type="alphaLcPeriod"/>
            </a:pPr>
            <a:endParaRPr lang="en-US" altLang="en-US" sz="2100" dirty="0">
              <a:latin typeface="Footlight MT Light" panose="0204060206030A020304" pitchFamily="18" charset="0"/>
            </a:endParaRPr>
          </a:p>
          <a:p>
            <a:pPr lvl="1" eaLnBrk="1" hangingPunct="1">
              <a:spcBef>
                <a:spcPts val="600"/>
              </a:spcBef>
              <a:buFont typeface="Arial" panose="020B0604020202020204" pitchFamily="34" charset="0"/>
              <a:buChar char="•"/>
            </a:pPr>
            <a:r>
              <a:rPr lang="en-US" altLang="en-US" sz="2100" dirty="0">
                <a:latin typeface="Footlight MT Light" panose="0204060206030A020304" pitchFamily="18" charset="0"/>
              </a:rPr>
              <a:t>Issue regulations and guidelines to ensure efficient PPP transactions</a:t>
            </a:r>
          </a:p>
          <a:p>
            <a:pPr marL="457200" lvl="1" indent="0" eaLnBrk="1" hangingPunct="1">
              <a:spcBef>
                <a:spcPts val="600"/>
              </a:spcBef>
              <a:buNone/>
            </a:pPr>
            <a:endParaRPr lang="en-US" altLang="en-US" sz="2100" dirty="0">
              <a:latin typeface="Footlight MT Light" panose="0204060206030A020304" pitchFamily="18" charset="0"/>
            </a:endParaRPr>
          </a:p>
          <a:p>
            <a:pPr lvl="1" eaLnBrk="1" hangingPunct="1">
              <a:spcBef>
                <a:spcPts val="600"/>
              </a:spcBef>
              <a:buFont typeface="Arial" panose="020B0604020202020204" pitchFamily="34" charset="0"/>
              <a:buChar char="•"/>
            </a:pPr>
            <a:r>
              <a:rPr lang="en-US" altLang="en-US" sz="2100" dirty="0">
                <a:latin typeface="Footlight MT Light" panose="0204060206030A020304" pitchFamily="18" charset="0"/>
              </a:rPr>
              <a:t>Collaborate with state governments to </a:t>
            </a:r>
            <a:r>
              <a:rPr lang="yo-NG" altLang="en-US" sz="2100" dirty="0">
                <a:latin typeface="Footlight MT Light" panose="0204060206030A020304" pitchFamily="18" charset="0"/>
              </a:rPr>
              <a:t>develop</a:t>
            </a:r>
            <a:r>
              <a:rPr lang="en-US" altLang="en-US" sz="2100" dirty="0">
                <a:latin typeface="Footlight MT Light" panose="0204060206030A020304" pitchFamily="18" charset="0"/>
              </a:rPr>
              <a:t> sustainable framework for PPP   </a:t>
            </a:r>
            <a:endParaRPr lang="yo-NG" altLang="en-US" sz="2100" dirty="0">
              <a:latin typeface="Footlight MT Light" panose="0204060206030A020304" pitchFamily="18" charset="0"/>
            </a:endParaRPr>
          </a:p>
        </p:txBody>
      </p:sp>
      <p:sp>
        <p:nvSpPr>
          <p:cNvPr id="7171" name="Title 3"/>
          <p:cNvSpPr>
            <a:spLocks noGrp="1"/>
          </p:cNvSpPr>
          <p:nvPr>
            <p:ph type="title"/>
          </p:nvPr>
        </p:nvSpPr>
        <p:spPr>
          <a:xfrm>
            <a:off x="457200" y="304800"/>
            <a:ext cx="8229600" cy="762000"/>
          </a:xfrm>
        </p:spPr>
        <p:txBody>
          <a:bodyPr/>
          <a:lstStyle/>
          <a:p>
            <a:pPr eaLnBrk="1" hangingPunct="1"/>
            <a:r>
              <a:rPr lang="en-US" altLang="en-US" b="1" dirty="0">
                <a:solidFill>
                  <a:schemeClr val="bg1"/>
                </a:solidFill>
                <a:latin typeface="Footlight MT Light" panose="0204060206030A020304" pitchFamily="18" charset="0"/>
              </a:rPr>
              <a:t> </a:t>
            </a:r>
            <a:r>
              <a:rPr lang="en-US" altLang="en-US" sz="3000" b="1" dirty="0">
                <a:solidFill>
                  <a:schemeClr val="bg1"/>
                </a:solidFill>
                <a:latin typeface="Footlight MT Light" panose="0204060206030A020304" pitchFamily="18" charset="0"/>
                <a:ea typeface="FangSong" pitchFamily="49" charset="-122"/>
              </a:rPr>
              <a:t>Role of ICRC</a:t>
            </a: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B785F0-D5C0-4E98-A091-8ED72F333F09}" type="slidenum">
              <a:rPr lang="en-US" altLang="en-US">
                <a:solidFill>
                  <a:srgbClr val="898989"/>
                </a:solidFill>
              </a:rPr>
              <a:pPr eaLnBrk="1" hangingPunct="1"/>
              <a:t>26</a:t>
            </a:fld>
            <a:endParaRPr lang="en-US" altLang="en-US">
              <a:solidFill>
                <a:srgbClr val="898989"/>
              </a:solidFill>
            </a:endParaRPr>
          </a:p>
        </p:txBody>
      </p:sp>
      <p:pic>
        <p:nvPicPr>
          <p:cNvPr id="5" name="Picture 1">
            <a:extLst>
              <a:ext uri="{FF2B5EF4-FFF2-40B4-BE49-F238E27FC236}">
                <a16:creationId xmlns:a16="http://schemas.microsoft.com/office/drawing/2014/main" id="{2214F38E-658F-40B1-8168-8E08311677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648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274638"/>
            <a:ext cx="8229600" cy="792162"/>
          </a:xfrm>
        </p:spPr>
        <p:txBody>
          <a:bodyPr/>
          <a:lstStyle/>
          <a:p>
            <a:r>
              <a:rPr lang="en-US" altLang="en-US" sz="3000" b="1" dirty="0">
                <a:solidFill>
                  <a:schemeClr val="bg1"/>
                </a:solidFill>
                <a:latin typeface="Footlight MT Light" panose="0204060206030A020304" pitchFamily="18" charset="0"/>
              </a:rPr>
              <a:t>Functions  and Powers of ICRC</a:t>
            </a:r>
          </a:p>
        </p:txBody>
      </p:sp>
      <p:sp>
        <p:nvSpPr>
          <p:cNvPr id="8195" name="Content Placeholder 2"/>
          <p:cNvSpPr>
            <a:spLocks noGrp="1"/>
          </p:cNvSpPr>
          <p:nvPr>
            <p:ph idx="1"/>
          </p:nvPr>
        </p:nvSpPr>
        <p:spPr>
          <a:xfrm>
            <a:off x="457200" y="1371600"/>
            <a:ext cx="8229600" cy="4754563"/>
          </a:xfrm>
        </p:spPr>
        <p:txBody>
          <a:bodyPr/>
          <a:lstStyle/>
          <a:p>
            <a:pPr eaLnBrk="1" hangingPunct="1">
              <a:spcBef>
                <a:spcPct val="50000"/>
              </a:spcBef>
            </a:pPr>
            <a:r>
              <a:rPr lang="en-US" altLang="en-US" sz="2200" dirty="0">
                <a:latin typeface="Footlight MT Light" panose="0204060206030A020304" pitchFamily="18" charset="0"/>
              </a:rPr>
              <a:t> </a:t>
            </a:r>
            <a:r>
              <a:rPr lang="en-US" altLang="en-US" b="1" dirty="0">
                <a:latin typeface="Footlight MT Light" panose="0204060206030A020304" pitchFamily="18" charset="0"/>
              </a:rPr>
              <a:t>Functions</a:t>
            </a:r>
            <a:r>
              <a:rPr lang="en-US" altLang="en-US" sz="2200" dirty="0">
                <a:latin typeface="Footlight MT Light" panose="0204060206030A020304" pitchFamily="18" charset="0"/>
              </a:rPr>
              <a:t> – Section 20</a:t>
            </a:r>
          </a:p>
          <a:p>
            <a:pPr lvl="1" eaLnBrk="1" hangingPunct="1">
              <a:spcBef>
                <a:spcPct val="50000"/>
              </a:spcBef>
            </a:pPr>
            <a:r>
              <a:rPr lang="en-US" altLang="en-US" sz="2200" dirty="0">
                <a:latin typeface="Footlight MT Light" panose="0204060206030A020304" pitchFamily="18" charset="0"/>
              </a:rPr>
              <a:t> Take custody and of every PPP contract/concession agreement and monitor compliance.</a:t>
            </a:r>
          </a:p>
          <a:p>
            <a:pPr lvl="1" eaLnBrk="1" hangingPunct="1">
              <a:spcBef>
                <a:spcPct val="50000"/>
              </a:spcBef>
            </a:pPr>
            <a:r>
              <a:rPr lang="en-US" altLang="en-US" sz="2200" dirty="0">
                <a:latin typeface="Footlight MT Light" panose="0204060206030A020304" pitchFamily="18" charset="0"/>
              </a:rPr>
              <a:t>Ensure efficient execution of any PPP contract/concession agreement entered by the Federal Government.</a:t>
            </a:r>
          </a:p>
          <a:p>
            <a:pPr lvl="1" eaLnBrk="1" hangingPunct="1">
              <a:spcBef>
                <a:spcPct val="50000"/>
              </a:spcBef>
            </a:pPr>
            <a:r>
              <a:rPr lang="en-US" altLang="en-US" sz="2200" dirty="0">
                <a:latin typeface="Footlight MT Light" panose="0204060206030A020304" pitchFamily="18" charset="0"/>
              </a:rPr>
              <a:t>Ensure compliance with the ICRC Act</a:t>
            </a:r>
          </a:p>
          <a:p>
            <a:pPr eaLnBrk="1" hangingPunct="1">
              <a:spcBef>
                <a:spcPct val="50000"/>
              </a:spcBef>
            </a:pPr>
            <a:r>
              <a:rPr lang="en-US" altLang="en-US" sz="2600" b="1" dirty="0">
                <a:latin typeface="Footlight MT Light" panose="0204060206030A020304" pitchFamily="18" charset="0"/>
              </a:rPr>
              <a:t>Powers – </a:t>
            </a:r>
            <a:r>
              <a:rPr lang="en-US" altLang="en-US" sz="2000" dirty="0">
                <a:latin typeface="Footlight MT Light" panose="0204060206030A020304" pitchFamily="18" charset="0"/>
              </a:rPr>
              <a:t>Sections 10, 19 &amp; 34</a:t>
            </a:r>
          </a:p>
          <a:p>
            <a:pPr lvl="1" eaLnBrk="1" hangingPunct="1">
              <a:spcBef>
                <a:spcPct val="50000"/>
              </a:spcBef>
            </a:pPr>
            <a:r>
              <a:rPr lang="en-US" altLang="en-US" sz="2200" dirty="0">
                <a:latin typeface="Footlight MT Light" panose="0204060206030A020304" pitchFamily="18" charset="0"/>
              </a:rPr>
              <a:t>Power to inspect</a:t>
            </a:r>
          </a:p>
          <a:p>
            <a:pPr lvl="1" eaLnBrk="1" hangingPunct="1">
              <a:spcBef>
                <a:spcPct val="50000"/>
              </a:spcBef>
            </a:pPr>
            <a:r>
              <a:rPr lang="en-US" altLang="en-US" sz="2200" dirty="0">
                <a:latin typeface="Footlight MT Light" panose="0204060206030A020304" pitchFamily="18" charset="0"/>
              </a:rPr>
              <a:t>Power to provide and manage general policies and guidelines of the Commission</a:t>
            </a:r>
          </a:p>
          <a:p>
            <a:pPr lvl="1" eaLnBrk="1" hangingPunct="1">
              <a:spcBef>
                <a:spcPct val="50000"/>
              </a:spcBef>
            </a:pPr>
            <a:r>
              <a:rPr lang="en-US" altLang="en-US" sz="2200" dirty="0">
                <a:latin typeface="Footlight MT Light" panose="0204060206030A020304" pitchFamily="18" charset="0"/>
              </a:rPr>
              <a:t>Power to make regulations</a:t>
            </a:r>
          </a:p>
          <a:p>
            <a:endParaRPr lang="en-US" alt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60CB96-53FE-46D9-8910-B3D4AF3DD405}" type="slidenum">
              <a:rPr lang="en-US" altLang="en-US">
                <a:solidFill>
                  <a:srgbClr val="898989"/>
                </a:solidFill>
              </a:rPr>
              <a:pPr eaLnBrk="1" hangingPunct="1"/>
              <a:t>27</a:t>
            </a:fld>
            <a:endParaRPr lang="en-US" altLang="en-US">
              <a:solidFill>
                <a:srgbClr val="898989"/>
              </a:solidFill>
            </a:endParaRPr>
          </a:p>
        </p:txBody>
      </p:sp>
      <p:pic>
        <p:nvPicPr>
          <p:cNvPr id="5" name="Picture 1">
            <a:extLst>
              <a:ext uri="{FF2B5EF4-FFF2-40B4-BE49-F238E27FC236}">
                <a16:creationId xmlns:a16="http://schemas.microsoft.com/office/drawing/2014/main" id="{9A6B4568-3631-4542-8FC1-31324F7C0C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5"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451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52400" y="1295400"/>
            <a:ext cx="8229600" cy="4648200"/>
          </a:xfrm>
        </p:spPr>
        <p:txBody>
          <a:bodyPr/>
          <a:lstStyle/>
          <a:p>
            <a:pPr indent="0" algn="just" eaLnBrk="1" hangingPunct="1">
              <a:buFontTx/>
              <a:buNone/>
            </a:pPr>
            <a:endParaRPr lang="en-GB" altLang="en-US" sz="2400" dirty="0"/>
          </a:p>
          <a:p>
            <a:pPr marL="914400" lvl="1" algn="just" eaLnBrk="1" hangingPunct="1">
              <a:spcBef>
                <a:spcPts val="1200"/>
              </a:spcBef>
              <a:spcAft>
                <a:spcPts val="600"/>
              </a:spcAft>
              <a:buFont typeface="Arial" pitchFamily="34" charset="0"/>
              <a:buChar char="•"/>
            </a:pPr>
            <a:r>
              <a:rPr lang="en-US" altLang="en-US" sz="3000" dirty="0">
                <a:latin typeface="Footlight MT Light" pitchFamily="18" charset="0"/>
                <a:cs typeface="Arial" pitchFamily="34" charset="0"/>
              </a:rPr>
              <a:t>Initiate PPP projects – </a:t>
            </a:r>
            <a:r>
              <a:rPr lang="en-US" altLang="en-US" sz="3000" b="1" dirty="0">
                <a:latin typeface="Footlight MT Light" pitchFamily="18" charset="0"/>
                <a:cs typeface="Arial" pitchFamily="34" charset="0"/>
              </a:rPr>
              <a:t>MDA responsibility</a:t>
            </a:r>
          </a:p>
          <a:p>
            <a:pPr marL="914400" lvl="1" algn="just" eaLnBrk="1" hangingPunct="1">
              <a:spcBef>
                <a:spcPts val="1200"/>
              </a:spcBef>
              <a:spcAft>
                <a:spcPts val="600"/>
              </a:spcAft>
              <a:buFont typeface="Arial" pitchFamily="34" charset="0"/>
              <a:buChar char="•"/>
            </a:pPr>
            <a:r>
              <a:rPr lang="en-US" altLang="en-US" sz="3000" dirty="0">
                <a:latin typeface="Footlight MT Light" pitchFamily="18" charset="0"/>
                <a:cs typeface="Arial" pitchFamily="34" charset="0"/>
              </a:rPr>
              <a:t>Develop the Projects – </a:t>
            </a:r>
            <a:r>
              <a:rPr lang="en-US" altLang="en-US" sz="3000" b="1" dirty="0">
                <a:latin typeface="Footlight MT Light" pitchFamily="18" charset="0"/>
                <a:cs typeface="Arial" pitchFamily="34" charset="0"/>
              </a:rPr>
              <a:t>MDA responsibility</a:t>
            </a:r>
          </a:p>
          <a:p>
            <a:pPr marL="914400" lvl="1" algn="just" eaLnBrk="1" hangingPunct="1">
              <a:spcBef>
                <a:spcPts val="1200"/>
              </a:spcBef>
              <a:spcAft>
                <a:spcPts val="600"/>
              </a:spcAft>
              <a:buFont typeface="Arial" pitchFamily="34" charset="0"/>
              <a:buChar char="•"/>
            </a:pPr>
            <a:r>
              <a:rPr lang="en-US" altLang="en-US" sz="3000" dirty="0">
                <a:latin typeface="Footlight MT Light" pitchFamily="18" charset="0"/>
                <a:cs typeface="Arial" pitchFamily="34" charset="0"/>
              </a:rPr>
              <a:t>Approve PPP projects – </a:t>
            </a:r>
            <a:r>
              <a:rPr lang="en-US" altLang="en-US" sz="3000" b="1" dirty="0">
                <a:latin typeface="Footlight MT Light" pitchFamily="18" charset="0"/>
                <a:cs typeface="Arial" pitchFamily="34" charset="0"/>
              </a:rPr>
              <a:t>FEC approves</a:t>
            </a:r>
          </a:p>
          <a:p>
            <a:pPr marL="914400" lvl="1" algn="just" eaLnBrk="1" hangingPunct="1">
              <a:spcBef>
                <a:spcPts val="1200"/>
              </a:spcBef>
              <a:spcAft>
                <a:spcPts val="600"/>
              </a:spcAft>
              <a:buFont typeface="Arial" pitchFamily="34" charset="0"/>
              <a:buChar char="•"/>
            </a:pPr>
            <a:r>
              <a:rPr lang="en-US" altLang="en-US" sz="3000" dirty="0">
                <a:latin typeface="Footlight MT Light" pitchFamily="18" charset="0"/>
                <a:cs typeface="Arial" pitchFamily="34" charset="0"/>
              </a:rPr>
              <a:t>Enforce court judgments over PPP transactions – </a:t>
            </a:r>
            <a:r>
              <a:rPr lang="en-US" altLang="en-US" sz="3000" b="1" dirty="0">
                <a:latin typeface="Footlight MT Light" pitchFamily="18" charset="0"/>
                <a:cs typeface="Arial" pitchFamily="34" charset="0"/>
              </a:rPr>
              <a:t>Law</a:t>
            </a:r>
            <a:r>
              <a:rPr lang="en-US" altLang="en-US" sz="3000" dirty="0">
                <a:latin typeface="Footlight MT Light" pitchFamily="18" charset="0"/>
                <a:cs typeface="Arial" pitchFamily="34" charset="0"/>
              </a:rPr>
              <a:t> </a:t>
            </a:r>
            <a:r>
              <a:rPr lang="en-US" altLang="en-US" sz="3000" b="1" dirty="0">
                <a:latin typeface="Footlight MT Light" pitchFamily="18" charset="0"/>
                <a:cs typeface="Arial" pitchFamily="34" charset="0"/>
              </a:rPr>
              <a:t>Courts’ Mandate </a:t>
            </a:r>
            <a:endParaRPr lang="yo-NG" altLang="en-US" sz="3000" b="1" dirty="0">
              <a:latin typeface="Footlight MT Light" pitchFamily="18" charset="0"/>
              <a:cs typeface="Arial" pitchFamily="34" charset="0"/>
            </a:endParaRPr>
          </a:p>
        </p:txBody>
      </p:sp>
      <p:sp>
        <p:nvSpPr>
          <p:cNvPr id="18435" name="Title 3"/>
          <p:cNvSpPr>
            <a:spLocks noGrp="1"/>
          </p:cNvSpPr>
          <p:nvPr>
            <p:ph type="title"/>
          </p:nvPr>
        </p:nvSpPr>
        <p:spPr>
          <a:xfrm>
            <a:off x="457200" y="304800"/>
            <a:ext cx="7620000" cy="762000"/>
          </a:xfrm>
        </p:spPr>
        <p:txBody>
          <a:bodyPr/>
          <a:lstStyle/>
          <a:p>
            <a:pPr eaLnBrk="1" hangingPunct="1"/>
            <a:r>
              <a:rPr lang="en-US" altLang="en-US" b="1" dirty="0">
                <a:solidFill>
                  <a:schemeClr val="bg1"/>
                </a:solidFill>
                <a:latin typeface="Footlight MT Light" panose="0204060206030A020304" pitchFamily="18" charset="0"/>
              </a:rPr>
              <a:t> </a:t>
            </a:r>
            <a:r>
              <a:rPr lang="en-US" altLang="en-US" sz="3000" b="1" dirty="0">
                <a:solidFill>
                  <a:schemeClr val="bg1"/>
                </a:solidFill>
                <a:latin typeface="Footlight MT Light" panose="0204060206030A020304" pitchFamily="18" charset="0"/>
              </a:rPr>
              <a:t>What Others Do</a:t>
            </a:r>
          </a:p>
        </p:txBody>
      </p:sp>
      <p:sp>
        <p:nvSpPr>
          <p:cNvPr id="1843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7CA0069-7199-49A0-A675-2E37A85D68EE}" type="slidenum">
              <a:rPr lang="en-US" altLang="en-US" smtClean="0">
                <a:solidFill>
                  <a:srgbClr val="898989"/>
                </a:solidFill>
                <a:latin typeface="Arial" pitchFamily="34" charset="0"/>
                <a:cs typeface="Arial" pitchFamily="34" charset="0"/>
              </a:rPr>
              <a:pPr/>
              <a:t>28</a:t>
            </a:fld>
            <a:endParaRPr lang="en-US" altLang="en-US">
              <a:solidFill>
                <a:srgbClr val="898989"/>
              </a:solidFill>
              <a:latin typeface="Arial" pitchFamily="34" charset="0"/>
              <a:cs typeface="Arial" pitchFamily="34" charset="0"/>
            </a:endParaRPr>
          </a:p>
        </p:txBody>
      </p:sp>
      <p:pic>
        <p:nvPicPr>
          <p:cNvPr id="5" name="Picture 1">
            <a:extLst>
              <a:ext uri="{FF2B5EF4-FFF2-40B4-BE49-F238E27FC236}">
                <a16:creationId xmlns:a16="http://schemas.microsoft.com/office/drawing/2014/main" id="{CB7574B1-2B75-456B-9A7D-237ABB1283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759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12838"/>
          </a:xfrm>
        </p:spPr>
        <p:txBody>
          <a:bodyPr>
            <a:normAutofit/>
          </a:bodyPr>
          <a:lstStyle/>
          <a:p>
            <a:pPr lvl="1">
              <a:defRPr/>
            </a:pPr>
            <a:r>
              <a:rPr lang="en-US" sz="3000" b="1" dirty="0">
                <a:solidFill>
                  <a:schemeClr val="bg1"/>
                </a:solidFill>
                <a:latin typeface="Footlight MT Light" panose="0204060206030A020304" pitchFamily="18" charset="0"/>
                <a:cs typeface="Times New Roman" pitchFamily="18" charset="0"/>
              </a:rPr>
              <a:t>National Policy on Public Private Partnership </a:t>
            </a:r>
            <a:endParaRPr lang="en-US" sz="3000" b="1" dirty="0">
              <a:solidFill>
                <a:schemeClr val="bg1"/>
              </a:solidFill>
              <a:latin typeface="Footlight MT Light" panose="0204060206030A020304" pitchFamily="18" charset="0"/>
            </a:endParaRPr>
          </a:p>
        </p:txBody>
      </p:sp>
      <p:sp>
        <p:nvSpPr>
          <p:cNvPr id="3" name="Content Placeholder 2"/>
          <p:cNvSpPr>
            <a:spLocks noGrp="1"/>
          </p:cNvSpPr>
          <p:nvPr>
            <p:ph idx="1"/>
          </p:nvPr>
        </p:nvSpPr>
        <p:spPr>
          <a:xfrm>
            <a:off x="60325" y="1265238"/>
            <a:ext cx="8778875" cy="5592762"/>
          </a:xfrm>
        </p:spPr>
        <p:txBody>
          <a:bodyPr>
            <a:normAutofit fontScale="25000" lnSpcReduction="20000"/>
          </a:bodyPr>
          <a:lstStyle/>
          <a:p>
            <a:pPr algn="just">
              <a:lnSpc>
                <a:spcPct val="120000"/>
              </a:lnSpc>
              <a:spcBef>
                <a:spcPts val="0"/>
              </a:spcBef>
              <a:defRPr/>
            </a:pPr>
            <a:r>
              <a:rPr lang="en-US" altLang="en-US" sz="8000" dirty="0">
                <a:latin typeface="Footlight MT Light" pitchFamily="18" charset="0"/>
              </a:rPr>
              <a:t>In April 2009, the Federal Executive Council (FEC) approved a </a:t>
            </a:r>
            <a:r>
              <a:rPr lang="en-US" altLang="en-US" sz="8000" b="1" dirty="0">
                <a:latin typeface="Footlight MT Light" pitchFamily="18" charset="0"/>
              </a:rPr>
              <a:t>National  Policy on PPP </a:t>
            </a:r>
            <a:r>
              <a:rPr lang="en-US" altLang="en-US" sz="8000" dirty="0">
                <a:latin typeface="Footlight MT Light" pitchFamily="18" charset="0"/>
              </a:rPr>
              <a:t>which provides guidance on PPP project development, structuring and implementation.</a:t>
            </a:r>
          </a:p>
          <a:p>
            <a:pPr algn="just">
              <a:lnSpc>
                <a:spcPct val="120000"/>
              </a:lnSpc>
              <a:spcBef>
                <a:spcPts val="0"/>
              </a:spcBef>
              <a:buFont typeface="Arial" charset="0"/>
              <a:buNone/>
              <a:defRPr/>
            </a:pPr>
            <a:endParaRPr lang="en-GB" sz="4800" dirty="0">
              <a:latin typeface="Footlight MT Light" pitchFamily="18" charset="0"/>
              <a:cs typeface="Times New Roman" pitchFamily="18" charset="0"/>
            </a:endParaRPr>
          </a:p>
          <a:p>
            <a:pPr algn="just">
              <a:lnSpc>
                <a:spcPct val="120000"/>
              </a:lnSpc>
              <a:spcBef>
                <a:spcPts val="0"/>
              </a:spcBef>
              <a:buFont typeface="Arial" charset="0"/>
              <a:buChar char="•"/>
              <a:defRPr/>
            </a:pPr>
            <a:r>
              <a:rPr lang="en-GB" sz="8000" dirty="0">
                <a:latin typeface="Footlight MT Light" pitchFamily="18" charset="0"/>
                <a:cs typeface="Times New Roman" pitchFamily="18" charset="0"/>
              </a:rPr>
              <a:t>The Policy sets out:</a:t>
            </a:r>
          </a:p>
          <a:p>
            <a:pPr marL="800100" lvl="1" indent="-342900" algn="just">
              <a:lnSpc>
                <a:spcPct val="120000"/>
              </a:lnSpc>
              <a:spcBef>
                <a:spcPts val="0"/>
              </a:spcBef>
              <a:buFont typeface="Arial" panose="020B0604020202020204" pitchFamily="34" charset="0"/>
              <a:buChar char="•"/>
              <a:defRPr/>
            </a:pPr>
            <a:r>
              <a:rPr lang="en-GB" sz="8000" dirty="0">
                <a:latin typeface="Footlight MT Light" pitchFamily="18" charset="0"/>
                <a:cs typeface="Times New Roman" pitchFamily="18" charset="0"/>
              </a:rPr>
              <a:t>The government objectives and commitments with regards to PPP </a:t>
            </a:r>
          </a:p>
          <a:p>
            <a:pPr marL="457200" lvl="1" indent="0" algn="just">
              <a:lnSpc>
                <a:spcPct val="120000"/>
              </a:lnSpc>
              <a:spcBef>
                <a:spcPts val="0"/>
              </a:spcBef>
              <a:buNone/>
              <a:defRPr/>
            </a:pPr>
            <a:endParaRPr lang="en-GB" sz="8000" dirty="0">
              <a:latin typeface="Footlight MT Light" pitchFamily="18" charset="0"/>
              <a:cs typeface="Times New Roman" pitchFamily="18" charset="0"/>
            </a:endParaRPr>
          </a:p>
          <a:p>
            <a:pPr marL="800100" lvl="1" indent="-342900" algn="just">
              <a:lnSpc>
                <a:spcPct val="120000"/>
              </a:lnSpc>
              <a:spcBef>
                <a:spcPts val="0"/>
              </a:spcBef>
              <a:buFont typeface="Arial" panose="020B0604020202020204" pitchFamily="34" charset="0"/>
              <a:buChar char="•"/>
              <a:defRPr/>
            </a:pPr>
            <a:r>
              <a:rPr lang="en-GB" sz="8000" dirty="0">
                <a:latin typeface="Footlight MT Light" pitchFamily="18" charset="0"/>
                <a:cs typeface="Times New Roman" pitchFamily="18" charset="0"/>
              </a:rPr>
              <a:t>The Key principles of PPPs in the Nigerian context </a:t>
            </a:r>
          </a:p>
          <a:p>
            <a:pPr marL="800100" lvl="1" indent="-342900" algn="just">
              <a:lnSpc>
                <a:spcPct val="120000"/>
              </a:lnSpc>
              <a:spcBef>
                <a:spcPts val="0"/>
              </a:spcBef>
              <a:buFont typeface="Arial" panose="020B0604020202020204" pitchFamily="34" charset="0"/>
              <a:buChar char="•"/>
              <a:defRPr/>
            </a:pPr>
            <a:endParaRPr lang="en-GB" sz="8000" dirty="0">
              <a:latin typeface="Footlight MT Light" pitchFamily="18" charset="0"/>
              <a:cs typeface="Times New Roman" pitchFamily="18" charset="0"/>
            </a:endParaRPr>
          </a:p>
          <a:p>
            <a:pPr marL="800100" lvl="1" indent="-342900" algn="just">
              <a:lnSpc>
                <a:spcPct val="120000"/>
              </a:lnSpc>
              <a:spcBef>
                <a:spcPts val="0"/>
              </a:spcBef>
              <a:buFont typeface="Arial" panose="020B0604020202020204" pitchFamily="34" charset="0"/>
              <a:buChar char="•"/>
              <a:defRPr/>
            </a:pPr>
            <a:r>
              <a:rPr lang="en-GB" sz="8000" dirty="0">
                <a:latin typeface="Footlight MT Light" pitchFamily="18" charset="0"/>
                <a:cs typeface="Times New Roman" pitchFamily="18" charset="0"/>
              </a:rPr>
              <a:t>The government’s role in the creation of an enabling environment</a:t>
            </a:r>
          </a:p>
          <a:p>
            <a:pPr marL="800100" lvl="1" indent="-342900" algn="just">
              <a:lnSpc>
                <a:spcPct val="120000"/>
              </a:lnSpc>
              <a:spcBef>
                <a:spcPts val="0"/>
              </a:spcBef>
              <a:buFont typeface="Arial" panose="020B0604020202020204" pitchFamily="34" charset="0"/>
              <a:buChar char="•"/>
              <a:defRPr/>
            </a:pPr>
            <a:endParaRPr lang="en-GB" sz="8000" dirty="0">
              <a:latin typeface="Footlight MT Light" pitchFamily="18" charset="0"/>
              <a:cs typeface="Times New Roman" pitchFamily="18" charset="0"/>
            </a:endParaRPr>
          </a:p>
          <a:p>
            <a:pPr marL="800100" lvl="1" indent="-342900" algn="just">
              <a:lnSpc>
                <a:spcPct val="120000"/>
              </a:lnSpc>
              <a:spcBef>
                <a:spcPts val="0"/>
              </a:spcBef>
              <a:buFont typeface="Arial" panose="020B0604020202020204" pitchFamily="34" charset="0"/>
              <a:buChar char="•"/>
              <a:defRPr/>
            </a:pPr>
            <a:r>
              <a:rPr lang="en-GB" sz="8000" dirty="0">
                <a:latin typeface="Footlight MT Light" pitchFamily="18" charset="0"/>
                <a:cs typeface="Times New Roman" pitchFamily="18" charset="0"/>
              </a:rPr>
              <a:t>The processes in the PPP project lifecycle			</a:t>
            </a:r>
          </a:p>
          <a:p>
            <a:pPr marL="577850" indent="-577850">
              <a:lnSpc>
                <a:spcPct val="120000"/>
              </a:lnSpc>
              <a:spcBef>
                <a:spcPts val="0"/>
              </a:spcBef>
              <a:buFontTx/>
              <a:buNone/>
            </a:pPr>
            <a:endParaRPr lang="en-US" sz="4800" dirty="0">
              <a:latin typeface="Footlight MT Light" pitchFamily="18" charset="0"/>
            </a:endParaRPr>
          </a:p>
          <a:p>
            <a:pPr marL="0" indent="0">
              <a:lnSpc>
                <a:spcPct val="120000"/>
              </a:lnSpc>
              <a:spcBef>
                <a:spcPts val="0"/>
              </a:spcBef>
              <a:buNone/>
            </a:pPr>
            <a:r>
              <a:rPr lang="en-GB" sz="8000" dirty="0">
                <a:latin typeface="Footlight MT Light" pitchFamily="18" charset="0"/>
              </a:rPr>
              <a:t>Establishes the:</a:t>
            </a:r>
          </a:p>
          <a:p>
            <a:pPr marL="0" indent="0">
              <a:lnSpc>
                <a:spcPct val="120000"/>
              </a:lnSpc>
              <a:spcBef>
                <a:spcPts val="0"/>
              </a:spcBef>
              <a:buNone/>
            </a:pPr>
            <a:endParaRPr lang="en-GB" sz="4800" dirty="0">
              <a:latin typeface="Footlight MT Light" pitchFamily="18" charset="0"/>
            </a:endParaRPr>
          </a:p>
          <a:p>
            <a:pPr>
              <a:lnSpc>
                <a:spcPct val="120000"/>
              </a:lnSpc>
              <a:spcBef>
                <a:spcPts val="0"/>
              </a:spcBef>
              <a:buFont typeface="Arial" pitchFamily="34" charset="0"/>
              <a:buChar char="•"/>
            </a:pPr>
            <a:r>
              <a:rPr lang="en-GB" sz="8000" dirty="0">
                <a:latin typeface="Footlight MT Light" pitchFamily="18" charset="0"/>
              </a:rPr>
              <a:t>PPP Resource Centre – policy, advisory	and transaction structuring</a:t>
            </a:r>
          </a:p>
          <a:p>
            <a:pPr marL="0" indent="0">
              <a:lnSpc>
                <a:spcPct val="120000"/>
              </a:lnSpc>
              <a:spcBef>
                <a:spcPts val="0"/>
              </a:spcBef>
              <a:buNone/>
            </a:pPr>
            <a:endParaRPr lang="en-GB" sz="4800" dirty="0">
              <a:latin typeface="Footlight MT Light" pitchFamily="18" charset="0"/>
            </a:endParaRPr>
          </a:p>
          <a:p>
            <a:pPr>
              <a:lnSpc>
                <a:spcPct val="120000"/>
              </a:lnSpc>
              <a:spcBef>
                <a:spcPts val="0"/>
              </a:spcBef>
              <a:buFont typeface="Arial" pitchFamily="34" charset="0"/>
              <a:buChar char="•"/>
            </a:pPr>
            <a:r>
              <a:rPr lang="en-GB" sz="8000" dirty="0">
                <a:latin typeface="Footlight MT Light" pitchFamily="18" charset="0"/>
              </a:rPr>
              <a:t>Compliance Committee – to take custody of agreements and monitor compliance</a:t>
            </a:r>
          </a:p>
          <a:p>
            <a:pPr marL="457200" lvl="1" indent="0" algn="just">
              <a:buNone/>
              <a:defRPr/>
            </a:pPr>
            <a:endParaRPr lang="en-GB" sz="7400" dirty="0">
              <a:latin typeface="Footlight MT Light" pitchFamily="18" charset="0"/>
              <a:cs typeface="Times New Roman" pitchFamily="18" charset="0"/>
            </a:endParaRPr>
          </a:p>
          <a:p>
            <a:pPr algn="just">
              <a:buFont typeface="Arial" charset="0"/>
              <a:buChar char="•"/>
              <a:defRPr/>
            </a:pPr>
            <a:endParaRPr lang="en-US" dirty="0">
              <a:latin typeface="Footlight MT Light" pitchFamily="18" charset="0"/>
              <a:cs typeface="Times New Roman" pitchFamily="18" charset="0"/>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B0871A-637C-4425-A2B3-CA59136E7648}" type="slidenum">
              <a:rPr lang="en-US" altLang="en-US">
                <a:solidFill>
                  <a:srgbClr val="898989"/>
                </a:solidFill>
              </a:rPr>
              <a:pPr eaLnBrk="1" hangingPunct="1"/>
              <a:t>29</a:t>
            </a:fld>
            <a:endParaRPr lang="en-US" altLang="en-US">
              <a:solidFill>
                <a:srgbClr val="898989"/>
              </a:solidFill>
            </a:endParaRPr>
          </a:p>
        </p:txBody>
      </p:sp>
      <p:pic>
        <p:nvPicPr>
          <p:cNvPr id="5" name="Picture 4" descr="PPP_Policy.jpg"/>
          <p:cNvPicPr>
            <a:picLocks noChangeAspect="1"/>
          </p:cNvPicPr>
          <p:nvPr/>
        </p:nvPicPr>
        <p:blipFill>
          <a:blip r:embed="rId2" cstate="print"/>
          <a:srcRect l="1843" t="7373" r="13364" b="9063"/>
          <a:stretch>
            <a:fillRect/>
          </a:stretch>
        </p:blipFill>
        <p:spPr>
          <a:xfrm rot="5400000">
            <a:off x="6927695" y="3390900"/>
            <a:ext cx="2286000" cy="1752600"/>
          </a:xfrm>
          <a:prstGeom prst="rect">
            <a:avLst/>
          </a:prstGeom>
          <a:ln w="12700">
            <a:solidFill>
              <a:srgbClr val="002060"/>
            </a:solidFill>
          </a:ln>
          <a:effectLst>
            <a:softEdge rad="112500"/>
          </a:effectLst>
        </p:spPr>
      </p:pic>
      <p:pic>
        <p:nvPicPr>
          <p:cNvPr id="6" name="Picture 1">
            <a:extLst>
              <a:ext uri="{FF2B5EF4-FFF2-40B4-BE49-F238E27FC236}">
                <a16:creationId xmlns:a16="http://schemas.microsoft.com/office/drawing/2014/main" id="{B240326B-3067-428C-AD4B-01E242C3BA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00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b="1" dirty="0">
                <a:solidFill>
                  <a:schemeClr val="bg1"/>
                </a:solidFill>
                <a:latin typeface="Footlight MT Light" pitchFamily="18" charset="0"/>
              </a:rPr>
              <a:t>Outline</a:t>
            </a:r>
            <a:endParaRPr lang="en-US" b="1" dirty="0">
              <a:solidFill>
                <a:schemeClr val="bg1"/>
              </a:solidFill>
              <a:latin typeface="Footlight MT Light" pitchFamily="18" charset="0"/>
            </a:endParaRPr>
          </a:p>
        </p:txBody>
      </p:sp>
      <p:sp>
        <p:nvSpPr>
          <p:cNvPr id="3" name="Content Placeholder 2"/>
          <p:cNvSpPr>
            <a:spLocks noGrp="1"/>
          </p:cNvSpPr>
          <p:nvPr>
            <p:ph idx="1"/>
          </p:nvPr>
        </p:nvSpPr>
        <p:spPr>
          <a:xfrm>
            <a:off x="228600" y="1371600"/>
            <a:ext cx="8610600" cy="5257800"/>
          </a:xfrm>
        </p:spPr>
        <p:txBody>
          <a:bodyPr/>
          <a:lstStyle/>
          <a:p>
            <a:pPr>
              <a:lnSpc>
                <a:spcPct val="150000"/>
              </a:lnSpc>
              <a:spcBef>
                <a:spcPts val="0"/>
              </a:spcBef>
              <a:buFont typeface="Arial" panose="020B0604020202020204" pitchFamily="34" charset="0"/>
              <a:buChar char="•"/>
            </a:pPr>
            <a:r>
              <a:rPr lang="en-GB" dirty="0">
                <a:latin typeface="Footlight MT Light" pitchFamily="18" charset="0"/>
              </a:rPr>
              <a:t>ASM / SSM</a:t>
            </a:r>
          </a:p>
          <a:p>
            <a:pPr>
              <a:lnSpc>
                <a:spcPct val="150000"/>
              </a:lnSpc>
              <a:spcBef>
                <a:spcPts val="0"/>
              </a:spcBef>
              <a:buFont typeface="Arial" panose="020B0604020202020204" pitchFamily="34" charset="0"/>
              <a:buChar char="•"/>
            </a:pPr>
            <a:r>
              <a:rPr lang="en-GB" dirty="0">
                <a:latin typeface="Footlight MT Light" pitchFamily="18" charset="0"/>
              </a:rPr>
              <a:t>Public Private Partnerships</a:t>
            </a:r>
          </a:p>
          <a:p>
            <a:pPr>
              <a:lnSpc>
                <a:spcPct val="150000"/>
              </a:lnSpc>
              <a:spcBef>
                <a:spcPts val="0"/>
              </a:spcBef>
              <a:buFont typeface="Arial" panose="020B0604020202020204" pitchFamily="34" charset="0"/>
              <a:buChar char="•"/>
            </a:pPr>
            <a:r>
              <a:rPr lang="en-GB" dirty="0">
                <a:latin typeface="Footlight MT Light" pitchFamily="18" charset="0"/>
              </a:rPr>
              <a:t>Legal, Institutional &amp; Legal Framework (ICRC Act, Role, Functions, Power, National Policy on PPP) </a:t>
            </a:r>
          </a:p>
          <a:p>
            <a:pPr>
              <a:lnSpc>
                <a:spcPct val="150000"/>
              </a:lnSpc>
              <a:spcBef>
                <a:spcPts val="0"/>
              </a:spcBef>
              <a:buFont typeface="Arial" panose="020B0604020202020204" pitchFamily="34" charset="0"/>
              <a:buChar char="•"/>
            </a:pPr>
            <a:r>
              <a:rPr lang="en-GB" dirty="0">
                <a:latin typeface="Footlight MT Light" pitchFamily="18" charset="0"/>
              </a:rPr>
              <a:t>Nigeria’s PPP Journey</a:t>
            </a:r>
          </a:p>
          <a:p>
            <a:pPr>
              <a:lnSpc>
                <a:spcPct val="150000"/>
              </a:lnSpc>
              <a:spcBef>
                <a:spcPts val="0"/>
              </a:spcBef>
              <a:buFont typeface="Arial" panose="020B0604020202020204" pitchFamily="34" charset="0"/>
              <a:buChar char="•"/>
            </a:pPr>
            <a:r>
              <a:rPr lang="en-GB" dirty="0">
                <a:latin typeface="Footlight MT Light" pitchFamily="18" charset="0"/>
              </a:rPr>
              <a:t>Typical Structure of PPP / PPP Lifecycle in Line with National Policy</a:t>
            </a:r>
          </a:p>
          <a:p>
            <a:pPr>
              <a:lnSpc>
                <a:spcPct val="150000"/>
              </a:lnSpc>
              <a:spcBef>
                <a:spcPts val="0"/>
              </a:spcBef>
              <a:buFont typeface="Arial" panose="020B0604020202020204" pitchFamily="34" charset="0"/>
              <a:buChar char="•"/>
            </a:pPr>
            <a:r>
              <a:rPr lang="en-GB" dirty="0">
                <a:latin typeface="Footlight MT Light" pitchFamily="18" charset="0"/>
              </a:rPr>
              <a:t>Proposed Way Forward</a:t>
            </a:r>
          </a:p>
        </p:txBody>
      </p:sp>
      <p:sp>
        <p:nvSpPr>
          <p:cNvPr id="4" name="Slide Number Placeholder 3"/>
          <p:cNvSpPr>
            <a:spLocks noGrp="1"/>
          </p:cNvSpPr>
          <p:nvPr>
            <p:ph type="sldNum" sz="quarter" idx="12"/>
          </p:nvPr>
        </p:nvSpPr>
        <p:spPr/>
        <p:txBody>
          <a:bodyPr/>
          <a:lstStyle/>
          <a:p>
            <a:pPr>
              <a:defRPr/>
            </a:pPr>
            <a:fld id="{60035068-84C7-47D2-B318-F048052900CE}" type="slidenum">
              <a:rPr lang="en-US" smtClean="0"/>
              <a:pPr>
                <a:defRPr/>
              </a:pPr>
              <a:t>3</a:t>
            </a:fld>
            <a:endParaRPr lang="en-US"/>
          </a:p>
        </p:txBody>
      </p:sp>
      <p:pic>
        <p:nvPicPr>
          <p:cNvPr id="5" name="Picture 1">
            <a:extLst>
              <a:ext uri="{FF2B5EF4-FFF2-40B4-BE49-F238E27FC236}">
                <a16:creationId xmlns:a16="http://schemas.microsoft.com/office/drawing/2014/main" id="{6E25EFEF-5675-4D67-A9A3-4D50979693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59"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824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13E6DE0-A85A-4633-A260-1962853CBA67}"/>
              </a:ext>
            </a:extLst>
          </p:cNvPr>
          <p:cNvSpPr>
            <a:spLocks noGrp="1"/>
          </p:cNvSpPr>
          <p:nvPr>
            <p:ph type="title"/>
          </p:nvPr>
        </p:nvSpPr>
        <p:spPr>
          <a:xfrm>
            <a:off x="1143000" y="422275"/>
            <a:ext cx="6172200" cy="536575"/>
          </a:xfrm>
        </p:spPr>
        <p:txBody>
          <a:bodyPr/>
          <a:lstStyle/>
          <a:p>
            <a:pPr eaLnBrk="1"/>
            <a:r>
              <a:rPr lang="en-GB" altLang="en-US" sz="3200" b="1">
                <a:solidFill>
                  <a:srgbClr val="FFFFFF"/>
                </a:solidFill>
                <a:latin typeface="Footlight MT Light" panose="0204060206030A020304" pitchFamily="18" charset="0"/>
              </a:rPr>
              <a:t>Nigeria’s PPP Journey</a:t>
            </a:r>
          </a:p>
        </p:txBody>
      </p:sp>
      <p:sp>
        <p:nvSpPr>
          <p:cNvPr id="3" name="Content Placeholder 2">
            <a:extLst>
              <a:ext uri="{FF2B5EF4-FFF2-40B4-BE49-F238E27FC236}">
                <a16:creationId xmlns:a16="http://schemas.microsoft.com/office/drawing/2014/main" id="{DEE79C48-C7F8-4357-4A48-3BD74E1B5E13}"/>
              </a:ext>
            </a:extLst>
          </p:cNvPr>
          <p:cNvSpPr txBox="1">
            <a:spLocks noGrp="1"/>
          </p:cNvSpPr>
          <p:nvPr>
            <p:ph idx="1"/>
          </p:nvPr>
        </p:nvSpPr>
        <p:spPr>
          <a:xfrm>
            <a:off x="0" y="1252267"/>
            <a:ext cx="5753100" cy="5181599"/>
          </a:xfrm>
        </p:spPr>
        <p:txBody>
          <a:bodyPr/>
          <a:lstStyle/>
          <a:p>
            <a:pPr marL="400050" algn="just">
              <a:lnSpc>
                <a:spcPct val="105000"/>
              </a:lnSpc>
              <a:spcAft>
                <a:spcPts val="800"/>
              </a:spcAft>
              <a:buFont typeface="Arial" panose="020B0604020202020204" pitchFamily="34" charset="0"/>
              <a:buChar char="•"/>
            </a:pPr>
            <a:r>
              <a:rPr lang="en-NG" sz="2000" dirty="0">
                <a:effectLst/>
                <a:latin typeface="Footlight MT Light" panose="0204060206030A020304" pitchFamily="18" charset="0"/>
                <a:ea typeface="Calibri" panose="020F0502020204030204" pitchFamily="34" charset="0"/>
                <a:cs typeface="Tahoma" panose="020B0604030504040204" pitchFamily="34" charset="0"/>
              </a:rPr>
              <a:t>Between 2010 and </a:t>
            </a:r>
            <a:r>
              <a:rPr lang="en-GB" sz="2000" dirty="0">
                <a:effectLst/>
                <a:latin typeface="Footlight MT Light" panose="0204060206030A020304" pitchFamily="18" charset="0"/>
                <a:ea typeface="Calibri" panose="020F0502020204030204" pitchFamily="34" charset="0"/>
                <a:cs typeface="Tahoma" panose="020B0604030504040204" pitchFamily="34" charset="0"/>
              </a:rPr>
              <a:t>December </a:t>
            </a:r>
            <a:r>
              <a:rPr lang="en-NG" sz="2000" dirty="0">
                <a:effectLst/>
                <a:latin typeface="Footlight MT Light" panose="0204060206030A020304" pitchFamily="18" charset="0"/>
                <a:ea typeface="Calibri" panose="020F0502020204030204" pitchFamily="34" charset="0"/>
                <a:cs typeface="Tahoma" panose="020B0604030504040204" pitchFamily="34" charset="0"/>
              </a:rPr>
              <a:t>202</a:t>
            </a:r>
            <a:r>
              <a:rPr lang="en-GB" sz="2000" dirty="0">
                <a:effectLst/>
                <a:latin typeface="Footlight MT Light" panose="0204060206030A020304" pitchFamily="18" charset="0"/>
                <a:ea typeface="Calibri" panose="020F0502020204030204" pitchFamily="34" charset="0"/>
                <a:cs typeface="Tahoma" panose="020B0604030504040204" pitchFamily="34" charset="0"/>
              </a:rPr>
              <a:t>3</a:t>
            </a:r>
            <a:r>
              <a:rPr lang="en-NG" sz="2000" dirty="0">
                <a:effectLst/>
                <a:latin typeface="Footlight MT Light" panose="0204060206030A020304" pitchFamily="18" charset="0"/>
                <a:ea typeface="Calibri" panose="020F0502020204030204" pitchFamily="34" charset="0"/>
                <a:cs typeface="Tahoma" panose="020B0604030504040204" pitchFamily="34" charset="0"/>
              </a:rPr>
              <a:t>, the Federal Government of Nigeria</a:t>
            </a:r>
            <a:r>
              <a:rPr lang="en-GB" sz="2000" dirty="0">
                <a:effectLst/>
                <a:latin typeface="Footlight MT Light" panose="0204060206030A020304" pitchFamily="18" charset="0"/>
                <a:ea typeface="Calibri" panose="020F0502020204030204" pitchFamily="34" charset="0"/>
                <a:cs typeface="Tahoma" panose="020B0604030504040204" pitchFamily="34" charset="0"/>
              </a:rPr>
              <a:t>, through FEC, </a:t>
            </a:r>
            <a:r>
              <a:rPr lang="en-NG" sz="2000" dirty="0">
                <a:effectLst/>
                <a:latin typeface="Footlight MT Light" panose="0204060206030A020304" pitchFamily="18" charset="0"/>
                <a:ea typeface="Calibri" panose="020F0502020204030204" pitchFamily="34" charset="0"/>
                <a:cs typeface="Tahoma" panose="020B0604030504040204" pitchFamily="34" charset="0"/>
              </a:rPr>
              <a:t>approved </a:t>
            </a:r>
            <a:r>
              <a:rPr lang="en-GB" sz="2000" dirty="0">
                <a:effectLst/>
                <a:latin typeface="Footlight MT Light" panose="0204060206030A020304" pitchFamily="18" charset="0"/>
                <a:ea typeface="Calibri" panose="020F0502020204030204" pitchFamily="34" charset="0"/>
                <a:cs typeface="Tahoma" panose="020B0604030504040204" pitchFamily="34" charset="0"/>
              </a:rPr>
              <a:t>103 </a:t>
            </a:r>
            <a:r>
              <a:rPr lang="en-NG" sz="2000" dirty="0">
                <a:effectLst/>
                <a:latin typeface="Footlight MT Light" panose="0204060206030A020304" pitchFamily="18" charset="0"/>
                <a:ea typeface="Calibri" panose="020F0502020204030204" pitchFamily="34" charset="0"/>
                <a:cs typeface="Tahoma" panose="020B0604030504040204" pitchFamily="34" charset="0"/>
              </a:rPr>
              <a:t>PPP projects worth </a:t>
            </a:r>
            <a:r>
              <a:rPr lang="en-GB" sz="2000" dirty="0">
                <a:effectLst/>
                <a:latin typeface="Footlight MT Light" panose="0204060206030A020304" pitchFamily="18" charset="0"/>
                <a:ea typeface="Calibri" panose="020F0502020204030204" pitchFamily="34" charset="0"/>
                <a:cs typeface="Tahoma" panose="020B0604030504040204" pitchFamily="34" charset="0"/>
              </a:rPr>
              <a:t>over </a:t>
            </a:r>
            <a:r>
              <a:rPr lang="en-GB" sz="2000" b="1" dirty="0">
                <a:effectLst/>
                <a:latin typeface="Footlight MT Light" panose="0204060206030A020304" pitchFamily="18" charset="0"/>
                <a:ea typeface="Calibri" panose="020F0502020204030204" pitchFamily="34" charset="0"/>
                <a:cs typeface="Tahoma" panose="020B0604030504040204" pitchFamily="34" charset="0"/>
              </a:rPr>
              <a:t>NGN 20 Trillion</a:t>
            </a:r>
            <a:endParaRPr lang="en-NG" sz="2000" dirty="0">
              <a:effectLst/>
              <a:latin typeface="Footlight MT Light" panose="0204060206030A020304" pitchFamily="18" charset="0"/>
              <a:ea typeface="Calibri" panose="020F0502020204030204" pitchFamily="34" charset="0"/>
              <a:cs typeface="Times New Roman" panose="02020603050405020304" pitchFamily="18" charset="0"/>
            </a:endParaRPr>
          </a:p>
          <a:p>
            <a:pPr marL="400050" algn="just">
              <a:lnSpc>
                <a:spcPct val="105000"/>
              </a:lnSpc>
              <a:spcAft>
                <a:spcPts val="800"/>
              </a:spcAft>
              <a:buFont typeface="Arial" panose="020B0604020202020204" pitchFamily="34" charset="0"/>
              <a:buChar char="•"/>
            </a:pPr>
            <a:r>
              <a:rPr lang="en-NG" sz="2000" dirty="0">
                <a:effectLst/>
                <a:latin typeface="Footlight MT Light" panose="0204060206030A020304" pitchFamily="18" charset="0"/>
                <a:ea typeface="Calibri" panose="020F0502020204030204" pitchFamily="34" charset="0"/>
                <a:cs typeface="Tahoma" panose="020B0604030504040204" pitchFamily="34" charset="0"/>
              </a:rPr>
              <a:t>As at </a:t>
            </a:r>
            <a:r>
              <a:rPr lang="en-GB" sz="2000" dirty="0">
                <a:effectLst/>
                <a:latin typeface="Footlight MT Light" panose="0204060206030A020304" pitchFamily="18" charset="0"/>
                <a:ea typeface="Calibri" panose="020F0502020204030204" pitchFamily="34" charset="0"/>
                <a:cs typeface="Tahoma" panose="020B0604030504040204" pitchFamily="34" charset="0"/>
              </a:rPr>
              <a:t>December</a:t>
            </a:r>
            <a:r>
              <a:rPr lang="en-NG" sz="2000" dirty="0">
                <a:effectLst/>
                <a:latin typeface="Footlight MT Light" panose="0204060206030A020304" pitchFamily="18" charset="0"/>
                <a:ea typeface="Calibri" panose="020F0502020204030204" pitchFamily="34" charset="0"/>
                <a:cs typeface="Tahoma" panose="020B0604030504040204" pitchFamily="34" charset="0"/>
              </a:rPr>
              <a:t> 202</a:t>
            </a:r>
            <a:r>
              <a:rPr lang="en-GB" sz="2000" dirty="0">
                <a:effectLst/>
                <a:latin typeface="Footlight MT Light" panose="0204060206030A020304" pitchFamily="18" charset="0"/>
                <a:ea typeface="Calibri" panose="020F0502020204030204" pitchFamily="34" charset="0"/>
                <a:cs typeface="Tahoma" panose="020B0604030504040204" pitchFamily="34" charset="0"/>
              </a:rPr>
              <a:t>3</a:t>
            </a:r>
            <a:r>
              <a:rPr lang="en-NG" sz="2000" dirty="0">
                <a:effectLst/>
                <a:latin typeface="Footlight MT Light" panose="0204060206030A020304" pitchFamily="18" charset="0"/>
                <a:ea typeface="Calibri" panose="020F0502020204030204" pitchFamily="34" charset="0"/>
                <a:cs typeface="Tahoma" panose="020B0604030504040204" pitchFamily="34" charset="0"/>
              </a:rPr>
              <a:t>, there are </a:t>
            </a:r>
            <a:r>
              <a:rPr lang="en-GB" sz="2000" b="1" dirty="0">
                <a:effectLst/>
                <a:latin typeface="Footlight MT Light" panose="0204060206030A020304" pitchFamily="18" charset="0"/>
                <a:ea typeface="Calibri" panose="020F0502020204030204" pitchFamily="34" charset="0"/>
                <a:cs typeface="Tahoma" panose="020B0604030504040204" pitchFamily="34" charset="0"/>
              </a:rPr>
              <a:t>95</a:t>
            </a:r>
            <a:r>
              <a:rPr lang="en-NG" sz="2000" b="1" dirty="0">
                <a:effectLst/>
                <a:latin typeface="Footlight MT Light" panose="0204060206030A020304" pitchFamily="18" charset="0"/>
                <a:ea typeface="Calibri" panose="020F0502020204030204" pitchFamily="34" charset="0"/>
                <a:cs typeface="Tahoma" panose="020B0604030504040204" pitchFamily="34" charset="0"/>
              </a:rPr>
              <a:t> post-contract PPP projects </a:t>
            </a:r>
            <a:r>
              <a:rPr lang="en-NG" sz="2000" dirty="0">
                <a:effectLst/>
                <a:latin typeface="Footlight MT Light" panose="0204060206030A020304" pitchFamily="18" charset="0"/>
                <a:ea typeface="Calibri" panose="020F0502020204030204" pitchFamily="34" charset="0"/>
                <a:cs typeface="Tahoma" panose="020B0604030504040204" pitchFamily="34" charset="0"/>
              </a:rPr>
              <a:t>at</a:t>
            </a:r>
            <a:r>
              <a:rPr lang="en-GB" sz="2000" dirty="0">
                <a:effectLst/>
                <a:latin typeface="Footlight MT Light" panose="0204060206030A020304" pitchFamily="18" charset="0"/>
                <a:ea typeface="Calibri" panose="020F0502020204030204" pitchFamily="34" charset="0"/>
                <a:cs typeface="Tahoma" panose="020B0604030504040204" pitchFamily="34" charset="0"/>
              </a:rPr>
              <a:t> different stages of the</a:t>
            </a:r>
            <a:r>
              <a:rPr lang="en-NG" sz="2000" dirty="0">
                <a:effectLst/>
                <a:latin typeface="Footlight MT Light" panose="0204060206030A020304" pitchFamily="18" charset="0"/>
                <a:ea typeface="Calibri" panose="020F0502020204030204" pitchFamily="34" charset="0"/>
                <a:cs typeface="Tahoma" panose="020B0604030504040204" pitchFamily="34" charset="0"/>
              </a:rPr>
              <a:t> implementation phase. These are successful </a:t>
            </a:r>
            <a:r>
              <a:rPr lang="en-GB" sz="2000" dirty="0">
                <a:effectLst/>
                <a:latin typeface="Footlight MT Light" panose="0204060206030A020304" pitchFamily="18" charset="0"/>
                <a:ea typeface="Calibri" panose="020F0502020204030204" pitchFamily="34" charset="0"/>
                <a:cs typeface="Tahoma" panose="020B0604030504040204" pitchFamily="34" charset="0"/>
              </a:rPr>
              <a:t>PPP </a:t>
            </a:r>
            <a:r>
              <a:rPr lang="en-NG" sz="2000" dirty="0">
                <a:effectLst/>
                <a:latin typeface="Footlight MT Light" panose="0204060206030A020304" pitchFamily="18" charset="0"/>
                <a:ea typeface="Calibri" panose="020F0502020204030204" pitchFamily="34" charset="0"/>
                <a:cs typeface="Tahoma" panose="020B0604030504040204" pitchFamily="34" charset="0"/>
              </a:rPr>
              <a:t>projects </a:t>
            </a:r>
            <a:endParaRPr lang="en-NG" sz="2000" dirty="0">
              <a:effectLst/>
              <a:latin typeface="Footlight MT Light" panose="0204060206030A020304" pitchFamily="18" charset="0"/>
              <a:ea typeface="Calibri" panose="020F0502020204030204" pitchFamily="34" charset="0"/>
              <a:cs typeface="Times New Roman" panose="02020603050405020304" pitchFamily="18" charset="0"/>
            </a:endParaRPr>
          </a:p>
          <a:p>
            <a:pPr marL="400050" algn="just">
              <a:lnSpc>
                <a:spcPct val="105000"/>
              </a:lnSpc>
              <a:spcAft>
                <a:spcPts val="800"/>
              </a:spcAft>
              <a:buFont typeface="Arial" panose="020B0604020202020204" pitchFamily="34" charset="0"/>
              <a:buChar char="•"/>
            </a:pPr>
            <a:r>
              <a:rPr lang="en-NG" sz="2000" dirty="0">
                <a:effectLst/>
                <a:latin typeface="Footlight MT Light" panose="0204060206030A020304" pitchFamily="18" charset="0"/>
                <a:ea typeface="Calibri" panose="020F0502020204030204" pitchFamily="34" charset="0"/>
                <a:cs typeface="Tahoma" panose="020B0604030504040204" pitchFamily="34" charset="0"/>
              </a:rPr>
              <a:t>As at </a:t>
            </a:r>
            <a:r>
              <a:rPr lang="en-GB" sz="2000" dirty="0">
                <a:effectLst/>
                <a:latin typeface="Footlight MT Light" panose="0204060206030A020304" pitchFamily="18" charset="0"/>
                <a:ea typeface="Calibri" panose="020F0502020204030204" pitchFamily="34" charset="0"/>
                <a:cs typeface="Tahoma" panose="020B0604030504040204" pitchFamily="34" charset="0"/>
              </a:rPr>
              <a:t>December</a:t>
            </a:r>
            <a:r>
              <a:rPr lang="en-NG" sz="2000" dirty="0">
                <a:effectLst/>
                <a:latin typeface="Footlight MT Light" panose="0204060206030A020304" pitchFamily="18" charset="0"/>
                <a:ea typeface="Calibri" panose="020F0502020204030204" pitchFamily="34" charset="0"/>
                <a:cs typeface="Tahoma" panose="020B0604030504040204" pitchFamily="34" charset="0"/>
              </a:rPr>
              <a:t> 202</a:t>
            </a:r>
            <a:r>
              <a:rPr lang="en-GB" sz="2000" dirty="0">
                <a:effectLst/>
                <a:latin typeface="Footlight MT Light" panose="0204060206030A020304" pitchFamily="18" charset="0"/>
                <a:ea typeface="Calibri" panose="020F0502020204030204" pitchFamily="34" charset="0"/>
                <a:cs typeface="Tahoma" panose="020B0604030504040204" pitchFamily="34" charset="0"/>
              </a:rPr>
              <a:t>3</a:t>
            </a:r>
            <a:r>
              <a:rPr lang="en-NG" sz="2000" dirty="0">
                <a:effectLst/>
                <a:latin typeface="Footlight MT Light" panose="0204060206030A020304" pitchFamily="18" charset="0"/>
                <a:ea typeface="Calibri" panose="020F0502020204030204" pitchFamily="34" charset="0"/>
                <a:cs typeface="Tahoma" panose="020B0604030504040204" pitchFamily="34" charset="0"/>
              </a:rPr>
              <a:t>, there are</a:t>
            </a:r>
            <a:r>
              <a:rPr lang="en-GB" sz="2000" dirty="0">
                <a:effectLst/>
                <a:latin typeface="Footlight MT Light" panose="0204060206030A020304" pitchFamily="18" charset="0"/>
                <a:ea typeface="Calibri" panose="020F0502020204030204" pitchFamily="34" charset="0"/>
                <a:cs typeface="Tahoma" panose="020B0604030504040204" pitchFamily="34" charset="0"/>
              </a:rPr>
              <a:t> over </a:t>
            </a:r>
            <a:r>
              <a:rPr lang="en-GB" sz="2000" b="1" dirty="0">
                <a:effectLst/>
                <a:latin typeface="Footlight MT Light" panose="0204060206030A020304" pitchFamily="18" charset="0"/>
                <a:ea typeface="Calibri" panose="020F0502020204030204" pitchFamily="34" charset="0"/>
                <a:cs typeface="Tahoma" panose="020B0604030504040204" pitchFamily="34" charset="0"/>
              </a:rPr>
              <a:t>152</a:t>
            </a:r>
            <a:r>
              <a:rPr lang="en-NG" sz="2000" b="1" dirty="0">
                <a:effectLst/>
                <a:latin typeface="Footlight MT Light" panose="0204060206030A020304" pitchFamily="18" charset="0"/>
                <a:ea typeface="Calibri" panose="020F0502020204030204" pitchFamily="34" charset="0"/>
                <a:cs typeface="Tahoma" panose="020B0604030504040204" pitchFamily="34" charset="0"/>
              </a:rPr>
              <a:t> pre-contract projects </a:t>
            </a:r>
            <a:r>
              <a:rPr lang="en-NG" sz="2000" dirty="0">
                <a:effectLst/>
                <a:latin typeface="Footlight MT Light" panose="0204060206030A020304" pitchFamily="18" charset="0"/>
                <a:ea typeface="Calibri" panose="020F0502020204030204" pitchFamily="34" charset="0"/>
                <a:cs typeface="Tahoma" panose="020B0604030504040204" pitchFamily="34" charset="0"/>
              </a:rPr>
              <a:t>at different Development and Procurement stages </a:t>
            </a:r>
            <a:endParaRPr lang="en-GB" sz="2000" dirty="0">
              <a:effectLst/>
              <a:latin typeface="Footlight MT Light" panose="0204060206030A020304" pitchFamily="18" charset="0"/>
              <a:ea typeface="Calibri" panose="020F0502020204030204" pitchFamily="34" charset="0"/>
              <a:cs typeface="Tahoma" panose="020B0604030504040204" pitchFamily="34" charset="0"/>
            </a:endParaRPr>
          </a:p>
          <a:p>
            <a:pPr marL="400050" algn="just">
              <a:lnSpc>
                <a:spcPct val="105000"/>
              </a:lnSpc>
              <a:spcAft>
                <a:spcPts val="800"/>
              </a:spcAft>
              <a:buFont typeface="Arial" panose="020B0604020202020204" pitchFamily="34" charset="0"/>
              <a:buChar char="•"/>
            </a:pPr>
            <a:r>
              <a:rPr lang="en-NG" sz="2000" dirty="0">
                <a:effectLst/>
                <a:latin typeface="Footlight MT Light" panose="0204060206030A020304" pitchFamily="18" charset="0"/>
                <a:ea typeface="Calibri" panose="020F0502020204030204" pitchFamily="34" charset="0"/>
                <a:cs typeface="Tahoma" panose="020B0604030504040204" pitchFamily="34" charset="0"/>
              </a:rPr>
              <a:t>In 2015, received the award of the best PPP regulator in Africa</a:t>
            </a:r>
            <a:endParaRPr lang="en-NG" sz="2000" dirty="0">
              <a:effectLst/>
              <a:latin typeface="Footlight MT Light" panose="0204060206030A020304" pitchFamily="18" charset="0"/>
              <a:ea typeface="Calibri" panose="020F0502020204030204" pitchFamily="34" charset="0"/>
              <a:cs typeface="Times New Roman" panose="02020603050405020304" pitchFamily="18" charset="0"/>
            </a:endParaRPr>
          </a:p>
          <a:p>
            <a:pPr marL="400050" algn="just">
              <a:lnSpc>
                <a:spcPct val="105000"/>
              </a:lnSpc>
              <a:buFont typeface="Arial" panose="020B0604020202020204" pitchFamily="34" charset="0"/>
              <a:buChar char="•"/>
            </a:pPr>
            <a:r>
              <a:rPr lang="en-GB" sz="2000" dirty="0">
                <a:effectLst/>
                <a:latin typeface="Footlight MT Light" panose="0204060206030A020304" pitchFamily="18" charset="0"/>
                <a:ea typeface="Calibri" panose="020F0502020204030204" pitchFamily="34" charset="0"/>
                <a:cs typeface="Tahoma" panose="020B0604030504040204" pitchFamily="34" charset="0"/>
              </a:rPr>
              <a:t>W</a:t>
            </a:r>
            <a:r>
              <a:rPr lang="en-NG" sz="2000" dirty="0" err="1">
                <a:effectLst/>
                <a:latin typeface="Footlight MT Light" panose="0204060206030A020304" pitchFamily="18" charset="0"/>
                <a:ea typeface="Calibri" panose="020F0502020204030204" pitchFamily="34" charset="0"/>
                <a:cs typeface="Tahoma" panose="020B0604030504040204" pitchFamily="34" charset="0"/>
              </a:rPr>
              <a:t>ith</a:t>
            </a:r>
            <a:r>
              <a:rPr lang="en-NG" sz="2000" dirty="0">
                <a:effectLst/>
                <a:latin typeface="Footlight MT Light" panose="0204060206030A020304" pitchFamily="18" charset="0"/>
                <a:ea typeface="Calibri" panose="020F0502020204030204" pitchFamily="34" charset="0"/>
                <a:cs typeface="Tahoma" panose="020B0604030504040204" pitchFamily="34" charset="0"/>
              </a:rPr>
              <a:t> the support of the World Bank, made Nigeria the first in the World to launch  a globally accepted project disclosure portal in 2017</a:t>
            </a:r>
            <a:endParaRPr lang="en-NG" sz="2000" dirty="0">
              <a:effectLst/>
              <a:latin typeface="Footlight MT Light" panose="0204060206030A020304" pitchFamily="18" charset="0"/>
              <a:ea typeface="Calibri" panose="020F0502020204030204" pitchFamily="34" charset="0"/>
              <a:cs typeface="Times New Roman" panose="02020603050405020304" pitchFamily="18" charset="0"/>
            </a:endParaRPr>
          </a:p>
          <a:p>
            <a:pPr marL="400050" algn="just">
              <a:lnSpc>
                <a:spcPct val="107000"/>
              </a:lnSpc>
              <a:spcAft>
                <a:spcPts val="800"/>
              </a:spcAft>
              <a:buFont typeface="Arial" panose="020B0604020202020204" pitchFamily="34" charset="0"/>
              <a:buChar char="•"/>
            </a:pPr>
            <a:endParaRPr lang="en-NG" sz="2000" dirty="0">
              <a:effectLst/>
              <a:latin typeface="Footlight MT Light" panose="0204060206030A020304" pitchFamily="18" charset="0"/>
              <a:ea typeface="Calibri" panose="020F0502020204030204" pitchFamily="34" charset="0"/>
              <a:cs typeface="Times New Roman" panose="02020603050405020304" pitchFamily="18" charset="0"/>
            </a:endParaRPr>
          </a:p>
          <a:p>
            <a:pPr marL="0" indent="0" algn="just" eaLnBrk="1" fontAlgn="auto">
              <a:spcAft>
                <a:spcPts val="0"/>
              </a:spcAft>
              <a:buFont typeface="Arial" panose="020B0604020202020204" pitchFamily="34" charset="0"/>
              <a:buNone/>
              <a:defRPr/>
            </a:pPr>
            <a:endParaRPr lang="en-GB" sz="1200" dirty="0">
              <a:latin typeface="Footlight MT Light" pitchFamily="18"/>
            </a:endParaRPr>
          </a:p>
        </p:txBody>
      </p:sp>
      <p:pic>
        <p:nvPicPr>
          <p:cNvPr id="5" name="Picture 10" descr="Image result for ppp project roadshow">
            <a:extLst>
              <a:ext uri="{FF2B5EF4-FFF2-40B4-BE49-F238E27FC236}">
                <a16:creationId xmlns:a16="http://schemas.microsoft.com/office/drawing/2014/main" id="{F32894D2-7603-4254-B995-627D819931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1200"/>
            <a:ext cx="3273697" cy="3054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774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13E6DE0-A85A-4633-A260-1962853CBA67}"/>
              </a:ext>
            </a:extLst>
          </p:cNvPr>
          <p:cNvSpPr>
            <a:spLocks noGrp="1"/>
          </p:cNvSpPr>
          <p:nvPr>
            <p:ph type="title"/>
          </p:nvPr>
        </p:nvSpPr>
        <p:spPr>
          <a:xfrm>
            <a:off x="1143000" y="422275"/>
            <a:ext cx="6172200" cy="536575"/>
          </a:xfrm>
        </p:spPr>
        <p:txBody>
          <a:bodyPr/>
          <a:lstStyle/>
          <a:p>
            <a:pPr eaLnBrk="1"/>
            <a:r>
              <a:rPr lang="en-GB" altLang="en-US" sz="3200" b="1">
                <a:solidFill>
                  <a:srgbClr val="FFFFFF"/>
                </a:solidFill>
                <a:latin typeface="Footlight MT Light" panose="0204060206030A020304" pitchFamily="18" charset="0"/>
              </a:rPr>
              <a:t>Nigeria’s PPP Journey</a:t>
            </a:r>
          </a:p>
        </p:txBody>
      </p:sp>
      <p:sp>
        <p:nvSpPr>
          <p:cNvPr id="3" name="Content Placeholder 2">
            <a:extLst>
              <a:ext uri="{FF2B5EF4-FFF2-40B4-BE49-F238E27FC236}">
                <a16:creationId xmlns:a16="http://schemas.microsoft.com/office/drawing/2014/main" id="{DEE79C48-C7F8-4357-4A48-3BD74E1B5E13}"/>
              </a:ext>
            </a:extLst>
          </p:cNvPr>
          <p:cNvSpPr txBox="1">
            <a:spLocks noGrp="1"/>
          </p:cNvSpPr>
          <p:nvPr>
            <p:ph idx="1"/>
          </p:nvPr>
        </p:nvSpPr>
        <p:spPr>
          <a:xfrm>
            <a:off x="0" y="1260476"/>
            <a:ext cx="5410200" cy="5445124"/>
          </a:xfrm>
        </p:spPr>
        <p:txBody>
          <a:bodyPr/>
          <a:lstStyle/>
          <a:p>
            <a:pPr marL="400050" algn="just">
              <a:lnSpc>
                <a:spcPct val="105000"/>
              </a:lnSpc>
              <a:spcAft>
                <a:spcPts val="800"/>
              </a:spcAft>
            </a:pPr>
            <a:r>
              <a:rPr lang="en-NG" sz="2000" dirty="0">
                <a:effectLst/>
                <a:latin typeface="Footlight MT Light" panose="0204060206030A020304" pitchFamily="18" charset="0"/>
                <a:ea typeface="Calibri" panose="020F0502020204030204" pitchFamily="34" charset="0"/>
                <a:cs typeface="Tahoma" panose="020B0604030504040204" pitchFamily="34" charset="0"/>
              </a:rPr>
              <a:t>As at </a:t>
            </a:r>
            <a:r>
              <a:rPr lang="en-GB" sz="2000" dirty="0">
                <a:effectLst/>
                <a:latin typeface="Footlight MT Light" panose="0204060206030A020304" pitchFamily="18" charset="0"/>
                <a:ea typeface="Calibri" panose="020F0502020204030204" pitchFamily="34" charset="0"/>
                <a:cs typeface="Tahoma" panose="020B0604030504040204" pitchFamily="34" charset="0"/>
              </a:rPr>
              <a:t>December</a:t>
            </a:r>
            <a:r>
              <a:rPr lang="en-NG" sz="2000" dirty="0">
                <a:effectLst/>
                <a:latin typeface="Footlight MT Light" panose="0204060206030A020304" pitchFamily="18" charset="0"/>
                <a:ea typeface="Calibri" panose="020F0502020204030204" pitchFamily="34" charset="0"/>
                <a:cs typeface="Tahoma" panose="020B0604030504040204" pitchFamily="34" charset="0"/>
              </a:rPr>
              <a:t> 202</a:t>
            </a:r>
            <a:r>
              <a:rPr lang="en-GB" sz="2000" dirty="0">
                <a:effectLst/>
                <a:latin typeface="Footlight MT Light" panose="0204060206030A020304" pitchFamily="18" charset="0"/>
                <a:ea typeface="Calibri" panose="020F0502020204030204" pitchFamily="34" charset="0"/>
                <a:cs typeface="Tahoma" panose="020B0604030504040204" pitchFamily="34" charset="0"/>
              </a:rPr>
              <a:t>3</a:t>
            </a:r>
            <a:r>
              <a:rPr lang="en-NG" sz="2000" dirty="0">
                <a:effectLst/>
                <a:latin typeface="Footlight MT Light" panose="0204060206030A020304" pitchFamily="18" charset="0"/>
                <a:ea typeface="Calibri" panose="020F0502020204030204" pitchFamily="34" charset="0"/>
                <a:cs typeface="Tahoma" panose="020B0604030504040204" pitchFamily="34" charset="0"/>
              </a:rPr>
              <a:t>, ICRC has issued </a:t>
            </a:r>
            <a:r>
              <a:rPr lang="en-GB" sz="2000" b="1" dirty="0">
                <a:effectLst/>
                <a:latin typeface="Footlight MT Light" panose="0204060206030A020304" pitchFamily="18" charset="0"/>
                <a:ea typeface="Calibri" panose="020F0502020204030204" pitchFamily="34" charset="0"/>
                <a:cs typeface="Tahoma" panose="020B0604030504040204" pitchFamily="34" charset="0"/>
              </a:rPr>
              <a:t>199</a:t>
            </a:r>
            <a:r>
              <a:rPr lang="en-NG" sz="2000" b="1" dirty="0">
                <a:effectLst/>
                <a:latin typeface="Footlight MT Light" panose="0204060206030A020304" pitchFamily="18" charset="0"/>
                <a:ea typeface="Calibri" panose="020F0502020204030204" pitchFamily="34" charset="0"/>
                <a:cs typeface="Tahoma" panose="020B0604030504040204" pitchFamily="34" charset="0"/>
              </a:rPr>
              <a:t> Outline Business Case Compliance Certificates</a:t>
            </a:r>
            <a:r>
              <a:rPr lang="en-NG" sz="2000" dirty="0">
                <a:effectLst/>
                <a:latin typeface="Footlight MT Light" panose="0204060206030A020304" pitchFamily="18" charset="0"/>
                <a:ea typeface="Calibri" panose="020F0502020204030204" pitchFamily="34" charset="0"/>
                <a:cs typeface="Tahoma" panose="020B0604030504040204" pitchFamily="34" charset="0"/>
              </a:rPr>
              <a:t> to different MDAs, confirming </a:t>
            </a:r>
            <a:r>
              <a:rPr lang="en-GB" sz="2000" dirty="0">
                <a:effectLst/>
                <a:latin typeface="Footlight MT Light" panose="0204060206030A020304" pitchFamily="18" charset="0"/>
                <a:ea typeface="Calibri" panose="020F0502020204030204" pitchFamily="34" charset="0"/>
                <a:cs typeface="Tahoma" panose="020B0604030504040204" pitchFamily="34" charset="0"/>
              </a:rPr>
              <a:t>viability and </a:t>
            </a:r>
            <a:r>
              <a:rPr lang="en-NG" sz="2000" dirty="0">
                <a:effectLst/>
                <a:latin typeface="Footlight MT Light" panose="0204060206030A020304" pitchFamily="18" charset="0"/>
                <a:ea typeface="Calibri" panose="020F0502020204030204" pitchFamily="34" charset="0"/>
                <a:cs typeface="Tahoma" panose="020B0604030504040204" pitchFamily="34" charset="0"/>
              </a:rPr>
              <a:t>bankability to proceed to procurement phase</a:t>
            </a:r>
            <a:endParaRPr lang="en-NG" sz="2000" dirty="0">
              <a:effectLst/>
              <a:latin typeface="Footlight MT Light" panose="0204060206030A020304" pitchFamily="18" charset="0"/>
              <a:ea typeface="Calibri" panose="020F0502020204030204" pitchFamily="34" charset="0"/>
              <a:cs typeface="Times New Roman" panose="02020603050405020304" pitchFamily="18" charset="0"/>
            </a:endParaRPr>
          </a:p>
          <a:p>
            <a:pPr marL="400050" algn="just">
              <a:lnSpc>
                <a:spcPct val="105000"/>
              </a:lnSpc>
              <a:spcAft>
                <a:spcPts val="800"/>
              </a:spcAft>
            </a:pPr>
            <a:r>
              <a:rPr lang="en-NG" sz="2000" dirty="0">
                <a:effectLst/>
                <a:latin typeface="Footlight MT Light" panose="0204060206030A020304" pitchFamily="18" charset="0"/>
                <a:ea typeface="Calibri" panose="020F0502020204030204" pitchFamily="34" charset="0"/>
                <a:cs typeface="Tahoma" panose="020B0604030504040204" pitchFamily="34" charset="0"/>
              </a:rPr>
              <a:t>As at </a:t>
            </a:r>
            <a:r>
              <a:rPr lang="en-GB" sz="2000" dirty="0">
                <a:effectLst/>
                <a:latin typeface="Footlight MT Light" panose="0204060206030A020304" pitchFamily="18" charset="0"/>
                <a:ea typeface="Calibri" panose="020F0502020204030204" pitchFamily="34" charset="0"/>
                <a:cs typeface="Tahoma" panose="020B0604030504040204" pitchFamily="34" charset="0"/>
              </a:rPr>
              <a:t>December</a:t>
            </a:r>
            <a:r>
              <a:rPr lang="en-NG" sz="2000" dirty="0">
                <a:effectLst/>
                <a:latin typeface="Footlight MT Light" panose="0204060206030A020304" pitchFamily="18" charset="0"/>
                <a:ea typeface="Calibri" panose="020F0502020204030204" pitchFamily="34" charset="0"/>
                <a:cs typeface="Tahoma" panose="020B0604030504040204" pitchFamily="34" charset="0"/>
              </a:rPr>
              <a:t> 202</a:t>
            </a:r>
            <a:r>
              <a:rPr lang="en-GB" sz="2000" dirty="0">
                <a:effectLst/>
                <a:latin typeface="Footlight MT Light" panose="0204060206030A020304" pitchFamily="18" charset="0"/>
                <a:ea typeface="Calibri" panose="020F0502020204030204" pitchFamily="34" charset="0"/>
                <a:cs typeface="Tahoma" panose="020B0604030504040204" pitchFamily="34" charset="0"/>
              </a:rPr>
              <a:t>3, </a:t>
            </a:r>
            <a:r>
              <a:rPr lang="en-NG" sz="2000" dirty="0">
                <a:effectLst/>
                <a:latin typeface="Footlight MT Light" panose="0204060206030A020304" pitchFamily="18" charset="0"/>
                <a:ea typeface="Calibri" panose="020F0502020204030204" pitchFamily="34" charset="0"/>
                <a:cs typeface="Tahoma" panose="020B0604030504040204" pitchFamily="34" charset="0"/>
              </a:rPr>
              <a:t>ICRC has also issued </a:t>
            </a:r>
            <a:r>
              <a:rPr lang="en-GB" sz="2000" b="1" dirty="0">
                <a:effectLst/>
                <a:latin typeface="Footlight MT Light" panose="0204060206030A020304" pitchFamily="18" charset="0"/>
                <a:ea typeface="Calibri" panose="020F0502020204030204" pitchFamily="34" charset="0"/>
                <a:cs typeface="Tahoma" panose="020B0604030504040204" pitchFamily="34" charset="0"/>
              </a:rPr>
              <a:t>116</a:t>
            </a:r>
            <a:r>
              <a:rPr lang="en-NG" sz="2000" b="1" dirty="0">
                <a:effectLst/>
                <a:latin typeface="Footlight MT Light" panose="0204060206030A020304" pitchFamily="18" charset="0"/>
                <a:ea typeface="Calibri" panose="020F0502020204030204" pitchFamily="34" charset="0"/>
                <a:cs typeface="Tahoma" panose="020B0604030504040204" pitchFamily="34" charset="0"/>
              </a:rPr>
              <a:t> Full Business Case Compliance Certificates</a:t>
            </a:r>
            <a:r>
              <a:rPr lang="en-NG" sz="2000" dirty="0">
                <a:effectLst/>
                <a:latin typeface="Footlight MT Light" panose="0204060206030A020304" pitchFamily="18" charset="0"/>
                <a:ea typeface="Calibri" panose="020F0502020204030204" pitchFamily="34" charset="0"/>
                <a:cs typeface="Tahoma" panose="020B0604030504040204" pitchFamily="34" charset="0"/>
              </a:rPr>
              <a:t> to different MDAs, in order to obtain FEC approval to sign PPP contracts</a:t>
            </a:r>
            <a:endParaRPr lang="en-US" sz="2000" b="1" dirty="0">
              <a:latin typeface="Footlight MT Light" panose="0204060206030A020304" pitchFamily="18" charset="0"/>
              <a:ea typeface="Calibri" panose="020F0502020204030204" pitchFamily="34" charset="0"/>
              <a:cs typeface="Times New Roman" panose="02020603050405020304" pitchFamily="18" charset="0"/>
            </a:endParaRPr>
          </a:p>
          <a:p>
            <a:pPr algn="just" eaLnBrk="1" fontAlgn="auto">
              <a:lnSpc>
                <a:spcPct val="105000"/>
              </a:lnSpc>
              <a:spcAft>
                <a:spcPts val="0"/>
              </a:spcAft>
              <a:buFont typeface="Arial" panose="020B0604020202020204" pitchFamily="34" charset="0"/>
              <a:buChar char="•"/>
              <a:defRPr/>
            </a:pPr>
            <a:r>
              <a:rPr lang="en-US" altLang="en-US" sz="2000" dirty="0">
                <a:latin typeface="Footlight MT Light" panose="0204060206030A020304" pitchFamily="18" charset="0"/>
              </a:rPr>
              <a:t>ICRC </a:t>
            </a:r>
            <a:r>
              <a:rPr lang="en-US" altLang="en-US" sz="2000" dirty="0" err="1">
                <a:latin typeface="Footlight MT Light" panose="0204060206030A020304" pitchFamily="18" charset="0"/>
              </a:rPr>
              <a:t>gazetted</a:t>
            </a:r>
            <a:r>
              <a:rPr lang="en-US" altLang="en-US" sz="2000" dirty="0">
                <a:latin typeface="Footlight MT Light" panose="0204060206030A020304" pitchFamily="18" charset="0"/>
              </a:rPr>
              <a:t> in 2022, a pipeline of </a:t>
            </a:r>
            <a:r>
              <a:rPr lang="en-US" altLang="en-US" sz="2000" b="1" dirty="0">
                <a:latin typeface="Footlight MT Light" panose="0204060206030A020304" pitchFamily="18" charset="0"/>
              </a:rPr>
              <a:t>56 eligible and bankable PPP projects, worth about USD 22 Billion, </a:t>
            </a:r>
            <a:r>
              <a:rPr lang="en-US" altLang="en-US" sz="2000" dirty="0">
                <a:latin typeface="Footlight MT Light" panose="0204060206030A020304" pitchFamily="18" charset="0"/>
              </a:rPr>
              <a:t>containing projects from different economic sectors which have been granted the Outline Business Case Compliance Certificates, but which do not have identified bidders. </a:t>
            </a:r>
          </a:p>
          <a:p>
            <a:pPr marL="0" indent="0" algn="just" eaLnBrk="1" fontAlgn="auto">
              <a:spcAft>
                <a:spcPts val="0"/>
              </a:spcAft>
              <a:buNone/>
              <a:defRPr/>
            </a:pPr>
            <a:endParaRPr lang="en-GB" sz="2000" b="1" dirty="0">
              <a:latin typeface="Footlight MT Light" panose="0204060206030A020304" pitchFamily="18" charset="0"/>
            </a:endParaRPr>
          </a:p>
          <a:p>
            <a:pPr algn="just" eaLnBrk="1" fontAlgn="auto">
              <a:spcAft>
                <a:spcPts val="0"/>
              </a:spcAft>
              <a:buFont typeface="Arial"/>
              <a:buChar char="•"/>
              <a:defRPr/>
            </a:pPr>
            <a:endParaRPr lang="en-GB" sz="2200" dirty="0">
              <a:solidFill>
                <a:srgbClr val="FF0000"/>
              </a:solidFill>
              <a:latin typeface="Footlight MT Light" pitchFamily="18"/>
            </a:endParaRPr>
          </a:p>
          <a:p>
            <a:pPr marL="0" indent="0" algn="just" eaLnBrk="1" fontAlgn="auto">
              <a:spcAft>
                <a:spcPts val="0"/>
              </a:spcAft>
              <a:buNone/>
              <a:defRPr/>
            </a:pPr>
            <a:endParaRPr lang="en-GB" sz="2200" dirty="0">
              <a:solidFill>
                <a:srgbClr val="FF0000"/>
              </a:solidFill>
              <a:latin typeface="Footlight MT Light" pitchFamily="18"/>
            </a:endParaRPr>
          </a:p>
        </p:txBody>
      </p:sp>
      <p:pic>
        <p:nvPicPr>
          <p:cNvPr id="7" name="Picture 10" descr="C:\Users\jalhassan\Desktop\Docs\Makurdi and Lafia Silo\IMG_0498.jpg">
            <a:extLst>
              <a:ext uri="{FF2B5EF4-FFF2-40B4-BE49-F238E27FC236}">
                <a16:creationId xmlns:a16="http://schemas.microsoft.com/office/drawing/2014/main" id="{0D75DFD4-1E1D-428F-A295-12200ECABA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4159" y="1752600"/>
            <a:ext cx="337124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389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9559D-4347-4316-9392-59F049302CAB}"/>
              </a:ext>
            </a:extLst>
          </p:cNvPr>
          <p:cNvSpPr>
            <a:spLocks noGrp="1"/>
          </p:cNvSpPr>
          <p:nvPr>
            <p:ph type="title"/>
          </p:nvPr>
        </p:nvSpPr>
        <p:spPr>
          <a:xfrm>
            <a:off x="457200" y="327914"/>
            <a:ext cx="8072438" cy="622697"/>
          </a:xfrm>
        </p:spPr>
        <p:txBody>
          <a:bodyPr/>
          <a:lstStyle/>
          <a:p>
            <a:r>
              <a:rPr lang="en-GB" altLang="en-US" sz="3200" b="1" dirty="0">
                <a:solidFill>
                  <a:schemeClr val="bg1"/>
                </a:solidFill>
                <a:latin typeface="Footlight MT Light" panose="0204060206030A020304" pitchFamily="18" charset="0"/>
              </a:rPr>
              <a:t>Nigeria’s PPP Journey – The NII3P</a:t>
            </a:r>
            <a:endParaRPr lang="en-NG" sz="3200" b="1" dirty="0">
              <a:latin typeface="Footlight MT Light" panose="0204060206030A020304" pitchFamily="18" charset="0"/>
            </a:endParaRPr>
          </a:p>
        </p:txBody>
      </p:sp>
      <p:sp>
        <p:nvSpPr>
          <p:cNvPr id="3" name="Content Placeholder 2">
            <a:extLst>
              <a:ext uri="{FF2B5EF4-FFF2-40B4-BE49-F238E27FC236}">
                <a16:creationId xmlns:a16="http://schemas.microsoft.com/office/drawing/2014/main" id="{4E2323B1-8279-4142-9D2D-184F93760F0C}"/>
              </a:ext>
            </a:extLst>
          </p:cNvPr>
          <p:cNvSpPr>
            <a:spLocks noGrp="1"/>
          </p:cNvSpPr>
          <p:nvPr>
            <p:ph idx="1"/>
          </p:nvPr>
        </p:nvSpPr>
        <p:spPr>
          <a:xfrm>
            <a:off x="134008" y="1219200"/>
            <a:ext cx="6114392" cy="5410200"/>
          </a:xfrm>
        </p:spPr>
        <p:txBody>
          <a:bodyPr/>
          <a:lstStyle/>
          <a:p>
            <a:pPr algn="just" eaLnBrk="1" hangingPunct="1"/>
            <a:r>
              <a:rPr lang="en-US" sz="2400" dirty="0">
                <a:latin typeface="Footlight MT Light" panose="0204060206030A020304" pitchFamily="18" charset="0"/>
              </a:rPr>
              <a:t>ICRC has established a capacity building arm known as the Nigeria Institute of Infrastructure and Public Private Partnership (NII3P), to focus on PPP trainings for MDAs </a:t>
            </a:r>
          </a:p>
          <a:p>
            <a:pPr algn="just" eaLnBrk="1" hangingPunct="1"/>
            <a:r>
              <a:rPr lang="en-GB" sz="2400" dirty="0">
                <a:latin typeface="Footlight MT Light" panose="0204060206030A020304" pitchFamily="18" charset="0"/>
                <a:ea typeface="Calibri" panose="020F0502020204030204" pitchFamily="34" charset="0"/>
                <a:cs typeface="Times New Roman" panose="02020603050405020304" pitchFamily="18" charset="0"/>
              </a:rPr>
              <a:t>The NII3P is involved in Basic, Intermediate and Advanced PPP trainings, as well as Short courses in Infrastructure Development - on topics including but not limited to Project Finance, Capital Market, Arbitration and other legal issues, Banking, Risk Management, Financial Modelling, Project Management, etc; with resource persons drawn from experienced industry experts. </a:t>
            </a:r>
          </a:p>
          <a:p>
            <a:pPr marL="0" indent="0" algn="just" eaLnBrk="1" hangingPunct="1">
              <a:buNone/>
            </a:pPr>
            <a:endParaRPr lang="en-GB" sz="1800" dirty="0">
              <a:latin typeface="Footlight MT Light" panose="0204060206030A020304" pitchFamily="18" charset="0"/>
              <a:ea typeface="Calibri" panose="020F0502020204030204" pitchFamily="34" charset="0"/>
              <a:cs typeface="Times New Roman" panose="02020603050405020304" pitchFamily="18" charset="0"/>
            </a:endParaRPr>
          </a:p>
          <a:p>
            <a:pPr algn="just" eaLnBrk="1" hangingPunct="1"/>
            <a:endParaRPr lang="en-GB" sz="1800" dirty="0">
              <a:solidFill>
                <a:srgbClr val="3C4653"/>
              </a:solidFill>
              <a:latin typeface="Ubuntu"/>
            </a:endParaRPr>
          </a:p>
        </p:txBody>
      </p:sp>
      <p:pic>
        <p:nvPicPr>
          <p:cNvPr id="4" name="Picture 3">
            <a:extLst>
              <a:ext uri="{FF2B5EF4-FFF2-40B4-BE49-F238E27FC236}">
                <a16:creationId xmlns:a16="http://schemas.microsoft.com/office/drawing/2014/main" id="{E26BB829-14C2-4217-9255-B0944CD7DF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057400"/>
            <a:ext cx="2111925" cy="2165520"/>
          </a:xfrm>
          <a:prstGeom prst="rect">
            <a:avLst/>
          </a:prstGeom>
          <a:noFill/>
          <a:ln>
            <a:noFill/>
          </a:ln>
        </p:spPr>
      </p:pic>
    </p:spTree>
    <p:extLst>
      <p:ext uri="{BB962C8B-B14F-4D97-AF65-F5344CB8AC3E}">
        <p14:creationId xmlns:p14="http://schemas.microsoft.com/office/powerpoint/2010/main" val="3187420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9559D-4347-4316-9392-59F049302CAB}"/>
              </a:ext>
            </a:extLst>
          </p:cNvPr>
          <p:cNvSpPr>
            <a:spLocks noGrp="1"/>
          </p:cNvSpPr>
          <p:nvPr>
            <p:ph type="title"/>
          </p:nvPr>
        </p:nvSpPr>
        <p:spPr>
          <a:xfrm>
            <a:off x="457200" y="327914"/>
            <a:ext cx="8072438" cy="622697"/>
          </a:xfrm>
        </p:spPr>
        <p:txBody>
          <a:bodyPr/>
          <a:lstStyle/>
          <a:p>
            <a:r>
              <a:rPr lang="en-GB" altLang="en-US" sz="3200" b="1" dirty="0">
                <a:solidFill>
                  <a:schemeClr val="bg1"/>
                </a:solidFill>
                <a:latin typeface="Footlight MT Light" panose="0204060206030A020304" pitchFamily="18" charset="0"/>
              </a:rPr>
              <a:t>Nigeria’s PPP Journey – The NII3P</a:t>
            </a:r>
            <a:endParaRPr lang="en-NG" sz="3200" b="1" dirty="0">
              <a:latin typeface="Footlight MT Light" panose="0204060206030A020304" pitchFamily="18" charset="0"/>
            </a:endParaRPr>
          </a:p>
        </p:txBody>
      </p:sp>
      <p:sp>
        <p:nvSpPr>
          <p:cNvPr id="3" name="Content Placeholder 2">
            <a:extLst>
              <a:ext uri="{FF2B5EF4-FFF2-40B4-BE49-F238E27FC236}">
                <a16:creationId xmlns:a16="http://schemas.microsoft.com/office/drawing/2014/main" id="{4E2323B1-8279-4142-9D2D-184F93760F0C}"/>
              </a:ext>
            </a:extLst>
          </p:cNvPr>
          <p:cNvSpPr>
            <a:spLocks noGrp="1"/>
          </p:cNvSpPr>
          <p:nvPr>
            <p:ph idx="1"/>
          </p:nvPr>
        </p:nvSpPr>
        <p:spPr>
          <a:xfrm>
            <a:off x="134008" y="1219200"/>
            <a:ext cx="8705192" cy="5410200"/>
          </a:xfrm>
        </p:spPr>
        <p:txBody>
          <a:bodyPr/>
          <a:lstStyle/>
          <a:p>
            <a:pPr marL="0" indent="0" algn="just" eaLnBrk="1" hangingPunct="1">
              <a:buNone/>
            </a:pPr>
            <a:endParaRPr lang="en-GB" sz="2400" dirty="0">
              <a:latin typeface="Footlight MT Light" panose="0204060206030A020304" pitchFamily="18" charset="0"/>
              <a:ea typeface="Calibri" panose="020F0502020204030204" pitchFamily="34" charset="0"/>
              <a:cs typeface="Times New Roman" panose="02020603050405020304" pitchFamily="18" charset="0"/>
            </a:endParaRPr>
          </a:p>
          <a:p>
            <a:pPr marL="0" indent="0" algn="just" eaLnBrk="1" hangingPunct="1">
              <a:buNone/>
            </a:pPr>
            <a:endParaRPr lang="en-GB" sz="2400" dirty="0">
              <a:latin typeface="Footlight MT Light" panose="0204060206030A020304" pitchFamily="18" charset="0"/>
              <a:ea typeface="Calibri" panose="020F0502020204030204" pitchFamily="34" charset="0"/>
              <a:cs typeface="Times New Roman" panose="02020603050405020304" pitchFamily="18" charset="0"/>
            </a:endParaRPr>
          </a:p>
          <a:p>
            <a:pPr marL="0" indent="0" algn="just" eaLnBrk="1" hangingPunct="1">
              <a:buNone/>
            </a:pPr>
            <a:r>
              <a:rPr lang="en-GB" sz="2400" dirty="0">
                <a:latin typeface="Footlight MT Light" panose="0204060206030A020304" pitchFamily="18" charset="0"/>
                <a:ea typeface="Calibri" panose="020F0502020204030204" pitchFamily="34" charset="0"/>
                <a:cs typeface="Times New Roman" panose="02020603050405020304" pitchFamily="18" charset="0"/>
              </a:rPr>
              <a:t>The Institute is collaborating with reputable organizations to deliver the global APMG Certified PPP Professional courses on Foundation, Preparation and Execution; and is also undertaking an MBA in PPP training programme, in collaboration with Malaysia University of Science and Technology. </a:t>
            </a:r>
          </a:p>
          <a:p>
            <a:pPr marL="0" indent="0" algn="just" eaLnBrk="1" hangingPunct="1">
              <a:buNone/>
            </a:pPr>
            <a:endParaRPr lang="en-GB" sz="2400" dirty="0">
              <a:latin typeface="Footlight MT Light" panose="0204060206030A020304" pitchFamily="18" charset="0"/>
              <a:ea typeface="Calibri" panose="020F0502020204030204" pitchFamily="34" charset="0"/>
              <a:cs typeface="Times New Roman" panose="02020603050405020304" pitchFamily="18" charset="0"/>
            </a:endParaRPr>
          </a:p>
          <a:p>
            <a:pPr marL="0" indent="0" algn="just" eaLnBrk="1" hangingPunct="1">
              <a:buNone/>
            </a:pPr>
            <a:r>
              <a:rPr lang="en-GB" sz="2400" dirty="0">
                <a:latin typeface="Footlight MT Light" panose="0204060206030A020304" pitchFamily="18" charset="0"/>
                <a:ea typeface="Calibri" panose="020F0502020204030204" pitchFamily="34" charset="0"/>
                <a:cs typeface="Times New Roman" panose="02020603050405020304" pitchFamily="18" charset="0"/>
              </a:rPr>
              <a:t>The PhD programme will commence shortly</a:t>
            </a:r>
            <a:endParaRPr lang="en-NG"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eaLnBrk="1" hangingPunct="1">
              <a:buNone/>
            </a:pPr>
            <a:endParaRPr lang="en-GB" sz="1800" dirty="0">
              <a:latin typeface="Footlight MT Light" panose="0204060206030A020304" pitchFamily="18" charset="0"/>
              <a:ea typeface="Calibri" panose="020F0502020204030204" pitchFamily="34" charset="0"/>
              <a:cs typeface="Times New Roman" panose="02020603050405020304" pitchFamily="18" charset="0"/>
            </a:endParaRPr>
          </a:p>
          <a:p>
            <a:pPr algn="just" eaLnBrk="1" hangingPunct="1"/>
            <a:endParaRPr lang="en-GB" sz="1800" dirty="0">
              <a:solidFill>
                <a:srgbClr val="3C4653"/>
              </a:solidFill>
              <a:latin typeface="Ubuntu"/>
            </a:endParaRPr>
          </a:p>
        </p:txBody>
      </p:sp>
    </p:spTree>
    <p:extLst>
      <p:ext uri="{BB962C8B-B14F-4D97-AF65-F5344CB8AC3E}">
        <p14:creationId xmlns:p14="http://schemas.microsoft.com/office/powerpoint/2010/main" val="4187365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1B59D47-CE02-4B36-BD8A-FD6A70752F00}"/>
              </a:ext>
            </a:extLst>
          </p:cNvPr>
          <p:cNvSpPr>
            <a:spLocks noGrp="1"/>
          </p:cNvSpPr>
          <p:nvPr>
            <p:ph type="title"/>
          </p:nvPr>
        </p:nvSpPr>
        <p:spPr>
          <a:xfrm>
            <a:off x="35312" y="381000"/>
            <a:ext cx="8229600" cy="586978"/>
          </a:xfrm>
        </p:spPr>
        <p:txBody>
          <a:bodyPr/>
          <a:lstStyle/>
          <a:p>
            <a:pPr eaLnBrk="1" hangingPunct="1"/>
            <a:r>
              <a:rPr lang="en-GB" altLang="en-US" sz="3200" b="1" dirty="0">
                <a:solidFill>
                  <a:schemeClr val="bg1"/>
                </a:solidFill>
                <a:latin typeface="Footlight MT Light" panose="0204060206030A020304" pitchFamily="18" charset="0"/>
              </a:rPr>
              <a:t>Nigeria’s PPP Journey – The 3PUCF / NPPPN</a:t>
            </a:r>
          </a:p>
        </p:txBody>
      </p:sp>
      <p:sp>
        <p:nvSpPr>
          <p:cNvPr id="10243" name="Content Placeholder 2">
            <a:extLst>
              <a:ext uri="{FF2B5EF4-FFF2-40B4-BE49-F238E27FC236}">
                <a16:creationId xmlns:a16="http://schemas.microsoft.com/office/drawing/2014/main" id="{3960A356-358A-40BD-AAB1-61286C0BB500}"/>
              </a:ext>
            </a:extLst>
          </p:cNvPr>
          <p:cNvSpPr>
            <a:spLocks noGrp="1"/>
          </p:cNvSpPr>
          <p:nvPr>
            <p:ph idx="1"/>
          </p:nvPr>
        </p:nvSpPr>
        <p:spPr>
          <a:xfrm>
            <a:off x="133815" y="1219200"/>
            <a:ext cx="8772060" cy="5562600"/>
          </a:xfrm>
        </p:spPr>
        <p:txBody>
          <a:bodyPr/>
          <a:lstStyle/>
          <a:p>
            <a:pPr marL="0" indent="0" algn="just">
              <a:spcBef>
                <a:spcPts val="428"/>
              </a:spcBef>
              <a:buNone/>
            </a:pPr>
            <a:r>
              <a:rPr lang="en-GB" sz="2200" b="0" i="0" dirty="0">
                <a:effectLst/>
                <a:latin typeface="Footlight MT Light" panose="0204060206030A020304" pitchFamily="18" charset="0"/>
              </a:rPr>
              <a:t>The ICRC </a:t>
            </a:r>
            <a:r>
              <a:rPr lang="en-GB" sz="2200" dirty="0">
                <a:latin typeface="Footlight MT Light" panose="0204060206030A020304" pitchFamily="18" charset="0"/>
              </a:rPr>
              <a:t>coordinates the </a:t>
            </a:r>
            <a:r>
              <a:rPr lang="en-GB" sz="2200" b="1" dirty="0">
                <a:latin typeface="Footlight MT Light" panose="0204060206030A020304" pitchFamily="18" charset="0"/>
              </a:rPr>
              <a:t>Public Private Partnership Units Consultative Forum (3PUCF),</a:t>
            </a:r>
            <a:r>
              <a:rPr lang="en-GB" sz="2200" b="1" i="0" dirty="0">
                <a:effectLst/>
                <a:latin typeface="Footlight MT Light" panose="0204060206030A020304" pitchFamily="18" charset="0"/>
              </a:rPr>
              <a:t> </a:t>
            </a:r>
            <a:r>
              <a:rPr lang="en-GB" sz="2200" b="0" i="0" dirty="0">
                <a:effectLst/>
                <a:latin typeface="Footlight MT Light" panose="0204060206030A020304" pitchFamily="18" charset="0"/>
              </a:rPr>
              <a:t>a forum for Heads of PPP Units in Federal Ministries, Departments and Agencies; for knowledge and experience sharing ensuring symmetry of effort towards institutionalizing the Federal Government’s PPP programme, provision of training and educational intervention among others. The 3PUCF is chaired by the Head of the Civil Service of the Federation; and meets every quarter</a:t>
            </a:r>
          </a:p>
          <a:p>
            <a:pPr marL="0" indent="0" algn="just">
              <a:spcBef>
                <a:spcPts val="428"/>
              </a:spcBef>
              <a:buNone/>
            </a:pPr>
            <a:endParaRPr lang="en-GB" sz="1000" dirty="0">
              <a:latin typeface="Footlight MT Light" panose="0204060206030A020304" pitchFamily="18" charset="0"/>
            </a:endParaRPr>
          </a:p>
          <a:p>
            <a:pPr marL="0" indent="0" algn="just">
              <a:spcBef>
                <a:spcPts val="428"/>
              </a:spcBef>
              <a:buNone/>
            </a:pPr>
            <a:r>
              <a:rPr lang="en-GB" sz="2200" dirty="0">
                <a:latin typeface="Footlight MT Light" panose="0204060206030A020304" pitchFamily="18" charset="0"/>
              </a:rPr>
              <a:t>In addition, t</a:t>
            </a:r>
            <a:r>
              <a:rPr lang="en-GB" sz="2200" b="0" i="0" dirty="0">
                <a:effectLst/>
                <a:latin typeface="Footlight MT Light" panose="0204060206030A020304" pitchFamily="18" charset="0"/>
              </a:rPr>
              <a:t>he ICRC </a:t>
            </a:r>
            <a:r>
              <a:rPr lang="en-GB" sz="2200" dirty="0">
                <a:latin typeface="Footlight MT Light" panose="0204060206030A020304" pitchFamily="18" charset="0"/>
              </a:rPr>
              <a:t>coordinates the activities of </a:t>
            </a:r>
            <a:r>
              <a:rPr lang="en-GB" sz="2200" b="0" i="0" dirty="0">
                <a:effectLst/>
                <a:latin typeface="Footlight MT Light" panose="0204060206030A020304" pitchFamily="18" charset="0"/>
              </a:rPr>
              <a:t>the </a:t>
            </a:r>
            <a:r>
              <a:rPr lang="en-GB" sz="2200" i="0" dirty="0">
                <a:effectLst/>
                <a:latin typeface="Footlight MT Light" panose="0204060206030A020304" pitchFamily="18" charset="0"/>
              </a:rPr>
              <a:t>Nigeria Public Private Partnership Network (NPPPN), </a:t>
            </a:r>
            <a:r>
              <a:rPr lang="en-GB" sz="2200" b="1" i="0" dirty="0">
                <a:effectLst/>
                <a:latin typeface="Footlight MT Light" panose="0204060206030A020304" pitchFamily="18" charset="0"/>
              </a:rPr>
              <a:t>under the Chairmanship of the Nigeria Governor Forum (NGF).</a:t>
            </a:r>
            <a:r>
              <a:rPr lang="en-GB" sz="2200" b="0" i="0" dirty="0">
                <a:effectLst/>
                <a:latin typeface="Footlight MT Light" panose="0204060206030A020304" pitchFamily="18" charset="0"/>
              </a:rPr>
              <a:t>  This is a platform for all States Heads of PPP Units nationwide, </a:t>
            </a:r>
            <a:r>
              <a:rPr lang="en-GB" sz="2200" dirty="0">
                <a:latin typeface="Footlight MT Light" panose="0204060206030A020304" pitchFamily="18" charset="0"/>
              </a:rPr>
              <a:t>which</a:t>
            </a:r>
            <a:r>
              <a:rPr lang="en-GB" sz="2200" b="0" i="0" dirty="0">
                <a:effectLst/>
                <a:latin typeface="Footlight MT Light" panose="0204060206030A020304" pitchFamily="18" charset="0"/>
              </a:rPr>
              <a:t> was established to </a:t>
            </a:r>
            <a:r>
              <a:rPr lang="en-GB" sz="2200" dirty="0">
                <a:effectLst/>
                <a:latin typeface="Footlight MT Light" panose="0204060206030A020304" pitchFamily="18" charset="0"/>
                <a:ea typeface="Calibri" panose="020F0502020204030204" pitchFamily="34" charset="0"/>
              </a:rPr>
              <a:t>serve as a knowledge and experience sharing forum to upscale the learning curve of public sector officers at the subnational level of government. It was also aimed to provide standardization of PPP practice and enhance collaboration within and among subnational PPP entities nationwide. The NPPPN is also scheduled to meet once in every quarter</a:t>
            </a:r>
            <a:endParaRPr lang="en-NG" sz="2200" dirty="0">
              <a:effectLst/>
              <a:latin typeface="Footlight MT Light" panose="0204060206030A020304" pitchFamily="18" charset="0"/>
              <a:ea typeface="Calibri" panose="020F0502020204030204" pitchFamily="34" charset="0"/>
            </a:endParaRPr>
          </a:p>
          <a:p>
            <a:pPr marL="0" indent="0" algn="just">
              <a:buNone/>
            </a:pPr>
            <a:endParaRPr lang="en-GB" sz="2400" b="0" i="0" dirty="0">
              <a:effectLst/>
              <a:latin typeface="Footlight MT Light" panose="0204060206030A020304" pitchFamily="18" charset="0"/>
            </a:endParaRPr>
          </a:p>
          <a:p>
            <a:pPr marL="0" indent="0" algn="just">
              <a:buNone/>
            </a:pPr>
            <a:endParaRPr lang="en-GB" sz="2400" b="0" i="0" dirty="0">
              <a:effectLst/>
              <a:latin typeface="Footlight MT Light" panose="0204060206030A020304" pitchFamily="18" charset="0"/>
            </a:endParaRPr>
          </a:p>
          <a:p>
            <a:pPr marL="0" indent="0">
              <a:buNone/>
            </a:pPr>
            <a:endParaRPr lang="en-GB" sz="1200" dirty="0">
              <a:solidFill>
                <a:srgbClr val="3C4653"/>
              </a:solidFill>
              <a:latin typeface="Ubuntu"/>
            </a:endParaRPr>
          </a:p>
          <a:p>
            <a:pPr eaLnBrk="1" hangingPunct="1"/>
            <a:endParaRPr lang="en-US" altLang="en-US" sz="1800" dirty="0">
              <a:latin typeface="Footlight MT Light" panose="0204060206030A020304" pitchFamily="18" charset="0"/>
            </a:endParaRPr>
          </a:p>
        </p:txBody>
      </p:sp>
    </p:spTree>
    <p:extLst>
      <p:ext uri="{BB962C8B-B14F-4D97-AF65-F5344CB8AC3E}">
        <p14:creationId xmlns:p14="http://schemas.microsoft.com/office/powerpoint/2010/main" val="104802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3" name="Elbow Connector 182">
            <a:extLst>
              <a:ext uri="{FF2B5EF4-FFF2-40B4-BE49-F238E27FC236}">
                <a16:creationId xmlns:a16="http://schemas.microsoft.com/office/drawing/2014/main" id="{5285FED4-AACD-4A2A-9A03-2D6466D24935}"/>
              </a:ext>
            </a:extLst>
          </p:cNvPr>
          <p:cNvCxnSpPr/>
          <p:nvPr/>
        </p:nvCxnSpPr>
        <p:spPr>
          <a:xfrm rot="10800000">
            <a:off x="6324600" y="4191000"/>
            <a:ext cx="1447800" cy="158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219" name="AutoShape 3">
            <a:extLst>
              <a:ext uri="{FF2B5EF4-FFF2-40B4-BE49-F238E27FC236}">
                <a16:creationId xmlns:a16="http://schemas.microsoft.com/office/drawing/2014/main" id="{7CDC17A1-63E6-478E-A40A-16F7DB8899CA}"/>
              </a:ext>
            </a:extLst>
          </p:cNvPr>
          <p:cNvSpPr>
            <a:spLocks noChangeAspect="1" noChangeArrowheads="1" noTextEdit="1"/>
          </p:cNvSpPr>
          <p:nvPr/>
        </p:nvSpPr>
        <p:spPr bwMode="auto">
          <a:xfrm>
            <a:off x="565150" y="1511300"/>
            <a:ext cx="80137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220" name="Rectangle 4">
            <a:extLst>
              <a:ext uri="{FF2B5EF4-FFF2-40B4-BE49-F238E27FC236}">
                <a16:creationId xmlns:a16="http://schemas.microsoft.com/office/drawing/2014/main" id="{0C1D6346-7D58-434F-BF2B-48D3B9971ADA}"/>
              </a:ext>
            </a:extLst>
          </p:cNvPr>
          <p:cNvSpPr>
            <a:spLocks noChangeArrowheads="1"/>
          </p:cNvSpPr>
          <p:nvPr/>
        </p:nvSpPr>
        <p:spPr bwMode="auto">
          <a:xfrm>
            <a:off x="565150" y="1511300"/>
            <a:ext cx="8002588"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9221" name="Rectangle 93">
            <a:extLst>
              <a:ext uri="{FF2B5EF4-FFF2-40B4-BE49-F238E27FC236}">
                <a16:creationId xmlns:a16="http://schemas.microsoft.com/office/drawing/2014/main" id="{9090BF55-7616-4810-BAB3-3F55401FB6A7}"/>
              </a:ext>
            </a:extLst>
          </p:cNvPr>
          <p:cNvSpPr>
            <a:spLocks noChangeArrowheads="1"/>
          </p:cNvSpPr>
          <p:nvPr/>
        </p:nvSpPr>
        <p:spPr bwMode="auto">
          <a:xfrm>
            <a:off x="565150" y="1511300"/>
            <a:ext cx="8002588"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9222" name="Rectangle 182">
            <a:extLst>
              <a:ext uri="{FF2B5EF4-FFF2-40B4-BE49-F238E27FC236}">
                <a16:creationId xmlns:a16="http://schemas.microsoft.com/office/drawing/2014/main" id="{693DB94A-A676-4105-A8C8-BC8D88CBC4DA}"/>
              </a:ext>
            </a:extLst>
          </p:cNvPr>
          <p:cNvSpPr>
            <a:spLocks noChangeArrowheads="1"/>
          </p:cNvSpPr>
          <p:nvPr/>
        </p:nvSpPr>
        <p:spPr bwMode="gray">
          <a:xfrm>
            <a:off x="152400" y="152400"/>
            <a:ext cx="8262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2400" b="1">
                <a:solidFill>
                  <a:schemeClr val="bg1"/>
                </a:solidFill>
                <a:latin typeface="Footlight MT Light" panose="0204060206030A020304" pitchFamily="18" charset="0"/>
              </a:rPr>
              <a:t>7 Essential Conditions That Define Public Private Partnerships</a:t>
            </a:r>
            <a:endParaRPr lang="en-GB" altLang="en-US" sz="2400" b="1">
              <a:solidFill>
                <a:schemeClr val="bg1"/>
              </a:solidFill>
              <a:latin typeface="Footlight MT Light" panose="0204060206030A020304" pitchFamily="18" charset="0"/>
            </a:endParaRPr>
          </a:p>
        </p:txBody>
      </p:sp>
      <p:cxnSp>
        <p:nvCxnSpPr>
          <p:cNvPr id="148" name="Elbow Connector 147">
            <a:extLst>
              <a:ext uri="{FF2B5EF4-FFF2-40B4-BE49-F238E27FC236}">
                <a16:creationId xmlns:a16="http://schemas.microsoft.com/office/drawing/2014/main" id="{75E83F30-6851-4383-AE5A-7577786AEFEF}"/>
              </a:ext>
            </a:extLst>
          </p:cNvPr>
          <p:cNvCxnSpPr>
            <a:stCxn id="0" idx="2"/>
            <a:endCxn id="9275" idx="0"/>
          </p:cNvCxnSpPr>
          <p:nvPr/>
        </p:nvCxnSpPr>
        <p:spPr>
          <a:xfrm rot="5400000">
            <a:off x="4140995" y="4282281"/>
            <a:ext cx="1509712" cy="1787525"/>
          </a:xfrm>
          <a:prstGeom prst="bentConnector3">
            <a:avLst>
              <a:gd name="adj1" fmla="val 20760"/>
            </a:avLst>
          </a:prstGeom>
          <a:ln>
            <a:tailEnd type="triangle"/>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3449DACC-9CEC-4A2C-8114-FBA774C78831}"/>
              </a:ext>
            </a:extLst>
          </p:cNvPr>
          <p:cNvSpPr/>
          <p:nvPr/>
        </p:nvSpPr>
        <p:spPr>
          <a:xfrm>
            <a:off x="240153" y="1828800"/>
            <a:ext cx="2209800" cy="1600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latin typeface="Footlight MT Light" pitchFamily="18" charset="0"/>
              </a:rPr>
              <a:t>The final responsibility for service delivery continues to remain with the public sector agency</a:t>
            </a:r>
          </a:p>
        </p:txBody>
      </p:sp>
      <p:cxnSp>
        <p:nvCxnSpPr>
          <p:cNvPr id="151" name="Elbow Connector 150">
            <a:extLst>
              <a:ext uri="{FF2B5EF4-FFF2-40B4-BE49-F238E27FC236}">
                <a16:creationId xmlns:a16="http://schemas.microsoft.com/office/drawing/2014/main" id="{0291F50A-37D3-4799-ACDF-C44F4CDF7498}"/>
              </a:ext>
            </a:extLst>
          </p:cNvPr>
          <p:cNvCxnSpPr>
            <a:stCxn id="0" idx="2"/>
            <a:endCxn id="0" idx="0"/>
          </p:cNvCxnSpPr>
          <p:nvPr/>
        </p:nvCxnSpPr>
        <p:spPr>
          <a:xfrm rot="16200000" flipH="1">
            <a:off x="5036345" y="5174456"/>
            <a:ext cx="1509712" cy="317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Elbow Connector 151">
            <a:extLst>
              <a:ext uri="{FF2B5EF4-FFF2-40B4-BE49-F238E27FC236}">
                <a16:creationId xmlns:a16="http://schemas.microsoft.com/office/drawing/2014/main" id="{B111FB51-702B-4149-BBA3-AFF99EC47F9D}"/>
              </a:ext>
            </a:extLst>
          </p:cNvPr>
          <p:cNvCxnSpPr>
            <a:stCxn id="0" idx="2"/>
            <a:endCxn id="0" idx="0"/>
          </p:cNvCxnSpPr>
          <p:nvPr/>
        </p:nvCxnSpPr>
        <p:spPr>
          <a:xfrm rot="16200000" flipH="1">
            <a:off x="5988051" y="4222750"/>
            <a:ext cx="1509712" cy="1906587"/>
          </a:xfrm>
          <a:prstGeom prst="bentConnector3">
            <a:avLst>
              <a:gd name="adj1" fmla="val 2076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3" name="Elbow Connector 162">
            <a:extLst>
              <a:ext uri="{FF2B5EF4-FFF2-40B4-BE49-F238E27FC236}">
                <a16:creationId xmlns:a16="http://schemas.microsoft.com/office/drawing/2014/main" id="{F160EE3C-DC3D-40CD-BDDF-E9A48DEBEEFD}"/>
              </a:ext>
            </a:extLst>
          </p:cNvPr>
          <p:cNvCxnSpPr>
            <a:stCxn id="9271" idx="2"/>
            <a:endCxn id="0" idx="0"/>
          </p:cNvCxnSpPr>
          <p:nvPr/>
        </p:nvCxnSpPr>
        <p:spPr>
          <a:xfrm rot="16200000" flipH="1">
            <a:off x="5260976" y="3052762"/>
            <a:ext cx="1046162" cy="1111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66" name="Rectangle 102">
            <a:extLst>
              <a:ext uri="{FF2B5EF4-FFF2-40B4-BE49-F238E27FC236}">
                <a16:creationId xmlns:a16="http://schemas.microsoft.com/office/drawing/2014/main" id="{CB10E6AB-EC0F-4E70-AD35-4A3BD1F76ED6}"/>
              </a:ext>
            </a:extLst>
          </p:cNvPr>
          <p:cNvSpPr>
            <a:spLocks noChangeArrowheads="1"/>
          </p:cNvSpPr>
          <p:nvPr/>
        </p:nvSpPr>
        <p:spPr bwMode="auto">
          <a:xfrm>
            <a:off x="2614450" y="3624482"/>
            <a:ext cx="2058988" cy="763588"/>
          </a:xfrm>
          <a:prstGeom prst="rect">
            <a:avLst/>
          </a:prstGeom>
          <a:solidFill>
            <a:srgbClr val="FF0000"/>
          </a:solidFill>
          <a:ln>
            <a:headEnd/>
            <a:tailEnd/>
          </a:ln>
        </p:spPr>
        <p:style>
          <a:lnRef idx="0">
            <a:schemeClr val="dk1"/>
          </a:lnRef>
          <a:fillRef idx="3">
            <a:schemeClr val="dk1"/>
          </a:fillRef>
          <a:effectRef idx="3">
            <a:schemeClr val="dk1"/>
          </a:effectRef>
          <a:fontRef idx="minor">
            <a:schemeClr val="lt1"/>
          </a:fontRef>
        </p:style>
        <p:txBody>
          <a:bodyPr/>
          <a:lstStyle/>
          <a:p>
            <a:pPr algn="ctr" fontAlgn="auto">
              <a:spcBef>
                <a:spcPts val="0"/>
              </a:spcBef>
              <a:spcAft>
                <a:spcPts val="0"/>
              </a:spcAft>
              <a:defRPr/>
            </a:pPr>
            <a:r>
              <a:rPr lang="en-US" b="1" dirty="0">
                <a:latin typeface="Footlight MT Light" pitchFamily="18" charset="0"/>
              </a:rPr>
              <a:t>FINANCIERS</a:t>
            </a:r>
          </a:p>
          <a:p>
            <a:pPr algn="ctr" fontAlgn="auto">
              <a:spcBef>
                <a:spcPts val="0"/>
              </a:spcBef>
              <a:spcAft>
                <a:spcPts val="0"/>
              </a:spcAft>
              <a:defRPr/>
            </a:pPr>
            <a:r>
              <a:rPr lang="en-US" sz="1200" dirty="0">
                <a:latin typeface="Footlight MT Light" pitchFamily="18" charset="0"/>
              </a:rPr>
              <a:t>Equity Investors, Lenders, Guarantors, Insurers</a:t>
            </a:r>
          </a:p>
        </p:txBody>
      </p:sp>
      <p:sp>
        <p:nvSpPr>
          <p:cNvPr id="160" name="Rectangle 169">
            <a:extLst>
              <a:ext uri="{FF2B5EF4-FFF2-40B4-BE49-F238E27FC236}">
                <a16:creationId xmlns:a16="http://schemas.microsoft.com/office/drawing/2014/main" id="{349BE0DC-5804-4833-A347-58F6BCEC9408}"/>
              </a:ext>
            </a:extLst>
          </p:cNvPr>
          <p:cNvSpPr>
            <a:spLocks noChangeArrowheads="1"/>
          </p:cNvSpPr>
          <p:nvPr/>
        </p:nvSpPr>
        <p:spPr bwMode="auto">
          <a:xfrm>
            <a:off x="6781800" y="5029200"/>
            <a:ext cx="1828800" cy="762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fontAlgn="auto">
              <a:spcBef>
                <a:spcPts val="0"/>
              </a:spcBef>
              <a:spcAft>
                <a:spcPts val="0"/>
              </a:spcAft>
              <a:defRPr/>
            </a:pPr>
            <a:r>
              <a:rPr lang="en-US" sz="1400" dirty="0">
                <a:latin typeface="Footlight MT Light" pitchFamily="18" charset="0"/>
              </a:rPr>
              <a:t>Operational Risks</a:t>
            </a:r>
            <a:br>
              <a:rPr lang="en-US" sz="1400" dirty="0">
                <a:latin typeface="Footlight MT Light" pitchFamily="18" charset="0"/>
              </a:rPr>
            </a:br>
            <a:r>
              <a:rPr lang="en-US" sz="1400" dirty="0">
                <a:latin typeface="Footlight MT Light" pitchFamily="18" charset="0"/>
              </a:rPr>
              <a:t>Traffic/Revenue &amp; O&amp;M </a:t>
            </a:r>
          </a:p>
        </p:txBody>
      </p:sp>
      <p:grpSp>
        <p:nvGrpSpPr>
          <p:cNvPr id="9262" name="Group 198">
            <a:extLst>
              <a:ext uri="{FF2B5EF4-FFF2-40B4-BE49-F238E27FC236}">
                <a16:creationId xmlns:a16="http://schemas.microsoft.com/office/drawing/2014/main" id="{FFA170D4-DB0D-468A-99CB-052D1CCAD6F9}"/>
              </a:ext>
            </a:extLst>
          </p:cNvPr>
          <p:cNvGrpSpPr>
            <a:grpSpLocks/>
          </p:cNvGrpSpPr>
          <p:nvPr/>
        </p:nvGrpSpPr>
        <p:grpSpPr bwMode="auto">
          <a:xfrm>
            <a:off x="3124200" y="1066800"/>
            <a:ext cx="5640388" cy="5475288"/>
            <a:chOff x="2851150" y="1066800"/>
            <a:chExt cx="5640388" cy="5475288"/>
          </a:xfrm>
        </p:grpSpPr>
        <p:sp>
          <p:nvSpPr>
            <p:cNvPr id="22530" name="Text Box 2">
              <a:extLst>
                <a:ext uri="{FF2B5EF4-FFF2-40B4-BE49-F238E27FC236}">
                  <a16:creationId xmlns:a16="http://schemas.microsoft.com/office/drawing/2014/main" id="{BB419210-945A-44EB-AABA-4A06187132CB}"/>
                </a:ext>
              </a:extLst>
            </p:cNvPr>
            <p:cNvSpPr txBox="1">
              <a:spLocks noChangeArrowheads="1"/>
            </p:cNvSpPr>
            <p:nvPr/>
          </p:nvSpPr>
          <p:spPr bwMode="auto">
            <a:xfrm>
              <a:off x="3079750" y="1066800"/>
              <a:ext cx="3079750" cy="646331"/>
            </a:xfrm>
            <a:prstGeom prst="rect">
              <a:avLst/>
            </a:prstGeom>
            <a:solidFill>
              <a:srgbClr val="FFFF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fontAlgn="auto">
                <a:spcBef>
                  <a:spcPts val="0"/>
                </a:spcBef>
                <a:spcAft>
                  <a:spcPts val="0"/>
                </a:spcAft>
                <a:defRPr/>
              </a:pPr>
              <a:r>
                <a:rPr lang="en-US" b="1" dirty="0">
                  <a:latin typeface="Footlight MT Light" pitchFamily="18" charset="0"/>
                  <a:cs typeface="+mn-cs"/>
                </a:rPr>
                <a:t>BOT- Airport Transit Rail Project</a:t>
              </a:r>
              <a:endParaRPr lang="en-GB" b="1" dirty="0">
                <a:latin typeface="Footlight MT Light" pitchFamily="18" charset="0"/>
                <a:cs typeface="+mn-cs"/>
              </a:endParaRPr>
            </a:p>
          </p:txBody>
        </p:sp>
        <p:sp>
          <p:nvSpPr>
            <p:cNvPr id="9271" name="Rectangle 5">
              <a:extLst>
                <a:ext uri="{FF2B5EF4-FFF2-40B4-BE49-F238E27FC236}">
                  <a16:creationId xmlns:a16="http://schemas.microsoft.com/office/drawing/2014/main" id="{89D3AE86-2ED2-4F34-8E71-550959C23EA2}"/>
                </a:ext>
              </a:extLst>
            </p:cNvPr>
            <p:cNvSpPr>
              <a:spLocks noChangeArrowheads="1"/>
            </p:cNvSpPr>
            <p:nvPr/>
          </p:nvSpPr>
          <p:spPr bwMode="auto">
            <a:xfrm>
              <a:off x="4438210" y="1847190"/>
              <a:ext cx="2135188" cy="687388"/>
            </a:xfrm>
            <a:prstGeom prst="rect">
              <a:avLst/>
            </a:prstGeom>
            <a:solidFill>
              <a:srgbClr val="FFFF00"/>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latin typeface="Footlight MT Light" panose="0204060206030A020304" pitchFamily="18" charset="0"/>
                </a:rPr>
                <a:t>GRANTING AGENCY</a:t>
              </a:r>
            </a:p>
          </p:txBody>
        </p:sp>
        <p:sp>
          <p:nvSpPr>
            <p:cNvPr id="9272" name="Rectangle 14">
              <a:extLst>
                <a:ext uri="{FF2B5EF4-FFF2-40B4-BE49-F238E27FC236}">
                  <a16:creationId xmlns:a16="http://schemas.microsoft.com/office/drawing/2014/main" id="{2A6E3DBF-91A6-4007-860E-2A50F88AE08D}"/>
                </a:ext>
              </a:extLst>
            </p:cNvPr>
            <p:cNvSpPr>
              <a:spLocks noChangeArrowheads="1"/>
            </p:cNvSpPr>
            <p:nvPr/>
          </p:nvSpPr>
          <p:spPr bwMode="auto">
            <a:xfrm>
              <a:off x="6686550" y="2509838"/>
              <a:ext cx="11735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a:solidFill>
                    <a:srgbClr val="FFFFFF"/>
                  </a:solidFill>
                  <a:latin typeface="Footlight MT Light" panose="0204060206030A020304" pitchFamily="18" charset="0"/>
                </a:rPr>
                <a:t>FINANCIERS</a:t>
              </a:r>
              <a:endParaRPr lang="en-GB" altLang="en-US" b="1" dirty="0">
                <a:latin typeface="Footlight MT Light" panose="0204060206030A020304" pitchFamily="18" charset="0"/>
              </a:endParaRPr>
            </a:p>
          </p:txBody>
        </p:sp>
        <p:sp>
          <p:nvSpPr>
            <p:cNvPr id="9273" name="Rectangle 15">
              <a:extLst>
                <a:ext uri="{FF2B5EF4-FFF2-40B4-BE49-F238E27FC236}">
                  <a16:creationId xmlns:a16="http://schemas.microsoft.com/office/drawing/2014/main" id="{89497CC9-5779-467B-924B-1A1BE6FB65D8}"/>
                </a:ext>
              </a:extLst>
            </p:cNvPr>
            <p:cNvSpPr>
              <a:spLocks noChangeArrowheads="1"/>
            </p:cNvSpPr>
            <p:nvPr/>
          </p:nvSpPr>
          <p:spPr bwMode="auto">
            <a:xfrm>
              <a:off x="6889750" y="2786063"/>
              <a:ext cx="92172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100">
                  <a:solidFill>
                    <a:srgbClr val="FFFFFF"/>
                  </a:solidFill>
                  <a:latin typeface="Footlight MT Light" panose="0204060206030A020304" pitchFamily="18" charset="0"/>
                </a:rPr>
                <a:t>Equity Investors</a:t>
              </a:r>
              <a:endParaRPr lang="en-GB" altLang="en-US" b="1">
                <a:latin typeface="Footlight MT Light" panose="0204060206030A020304" pitchFamily="18" charset="0"/>
              </a:endParaRPr>
            </a:p>
          </p:txBody>
        </p:sp>
        <p:sp>
          <p:nvSpPr>
            <p:cNvPr id="9274" name="Rectangle 16">
              <a:extLst>
                <a:ext uri="{FF2B5EF4-FFF2-40B4-BE49-F238E27FC236}">
                  <a16:creationId xmlns:a16="http://schemas.microsoft.com/office/drawing/2014/main" id="{834199FD-36DF-4F4A-8AEA-CB3B89FF2FE9}"/>
                </a:ext>
              </a:extLst>
            </p:cNvPr>
            <p:cNvSpPr>
              <a:spLocks noChangeArrowheads="1"/>
            </p:cNvSpPr>
            <p:nvPr/>
          </p:nvSpPr>
          <p:spPr bwMode="auto">
            <a:xfrm>
              <a:off x="6475413" y="2954338"/>
              <a:ext cx="16895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100">
                  <a:solidFill>
                    <a:srgbClr val="FFFFFF"/>
                  </a:solidFill>
                  <a:latin typeface="Footlight MT Light" panose="0204060206030A020304" pitchFamily="18" charset="0"/>
                </a:rPr>
                <a:t>Lenders, Guarantors Insurers</a:t>
              </a:r>
              <a:endParaRPr lang="en-GB" altLang="en-US" b="1">
                <a:latin typeface="Footlight MT Light" panose="0204060206030A020304" pitchFamily="18" charset="0"/>
              </a:endParaRPr>
            </a:p>
          </p:txBody>
        </p:sp>
        <p:sp>
          <p:nvSpPr>
            <p:cNvPr id="9275" name="Rectangle 36">
              <a:extLst>
                <a:ext uri="{FF2B5EF4-FFF2-40B4-BE49-F238E27FC236}">
                  <a16:creationId xmlns:a16="http://schemas.microsoft.com/office/drawing/2014/main" id="{73A2D26F-C422-4AEA-A623-8D533748F98B}"/>
                </a:ext>
              </a:extLst>
            </p:cNvPr>
            <p:cNvSpPr>
              <a:spLocks noChangeArrowheads="1"/>
            </p:cNvSpPr>
            <p:nvPr/>
          </p:nvSpPr>
          <p:spPr bwMode="auto">
            <a:xfrm>
              <a:off x="2851150" y="5930900"/>
              <a:ext cx="1754188" cy="611188"/>
            </a:xfrm>
            <a:prstGeom prst="rect">
              <a:avLst/>
            </a:prstGeom>
            <a:solidFill>
              <a:srgbClr val="372E17"/>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Footlight MT Light" panose="0204060206030A020304" pitchFamily="18" charset="0"/>
              </a:endParaRPr>
            </a:p>
          </p:txBody>
        </p:sp>
        <p:sp>
          <p:nvSpPr>
            <p:cNvPr id="9276" name="Rectangle 37">
              <a:extLst>
                <a:ext uri="{FF2B5EF4-FFF2-40B4-BE49-F238E27FC236}">
                  <a16:creationId xmlns:a16="http://schemas.microsoft.com/office/drawing/2014/main" id="{23F5521C-F7A7-4DFC-BDFF-C5B415327996}"/>
                </a:ext>
              </a:extLst>
            </p:cNvPr>
            <p:cNvSpPr>
              <a:spLocks noChangeArrowheads="1"/>
            </p:cNvSpPr>
            <p:nvPr/>
          </p:nvSpPr>
          <p:spPr bwMode="auto">
            <a:xfrm>
              <a:off x="2882900" y="6007100"/>
              <a:ext cx="15002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a:solidFill>
                    <a:srgbClr val="FFFFFF"/>
                  </a:solidFill>
                  <a:latin typeface="Footlight MT Light" panose="0204060206030A020304" pitchFamily="18" charset="0"/>
                </a:rPr>
                <a:t>CONSTRUCTION </a:t>
              </a:r>
              <a:endParaRPr lang="en-GB" altLang="en-US" b="1">
                <a:latin typeface="Footlight MT Light" panose="0204060206030A020304" pitchFamily="18" charset="0"/>
              </a:endParaRPr>
            </a:p>
          </p:txBody>
        </p:sp>
        <p:sp>
          <p:nvSpPr>
            <p:cNvPr id="9277" name="Rectangle 38">
              <a:extLst>
                <a:ext uri="{FF2B5EF4-FFF2-40B4-BE49-F238E27FC236}">
                  <a16:creationId xmlns:a16="http://schemas.microsoft.com/office/drawing/2014/main" id="{645FF03C-82E5-4926-8CDD-E3492A856BDD}"/>
                </a:ext>
              </a:extLst>
            </p:cNvPr>
            <p:cNvSpPr>
              <a:spLocks noChangeArrowheads="1"/>
            </p:cNvSpPr>
            <p:nvPr/>
          </p:nvSpPr>
          <p:spPr bwMode="auto">
            <a:xfrm>
              <a:off x="3011488" y="6251575"/>
              <a:ext cx="12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a:solidFill>
                    <a:srgbClr val="FFFFFF"/>
                  </a:solidFill>
                  <a:latin typeface="Footlight MT Light" panose="0204060206030A020304" pitchFamily="18" charset="0"/>
                </a:rPr>
                <a:t>CONTRACTOR</a:t>
              </a:r>
              <a:endParaRPr lang="en-GB" altLang="en-US" b="1">
                <a:latin typeface="Footlight MT Light" panose="0204060206030A020304" pitchFamily="18" charset="0"/>
              </a:endParaRPr>
            </a:p>
          </p:txBody>
        </p:sp>
        <p:sp>
          <p:nvSpPr>
            <p:cNvPr id="9278" name="Rectangle 39">
              <a:extLst>
                <a:ext uri="{FF2B5EF4-FFF2-40B4-BE49-F238E27FC236}">
                  <a16:creationId xmlns:a16="http://schemas.microsoft.com/office/drawing/2014/main" id="{59E2F906-A999-4B3A-A43F-EBAEC889FE14}"/>
                </a:ext>
              </a:extLst>
            </p:cNvPr>
            <p:cNvSpPr>
              <a:spLocks noChangeArrowheads="1"/>
            </p:cNvSpPr>
            <p:nvPr/>
          </p:nvSpPr>
          <p:spPr bwMode="auto">
            <a:xfrm>
              <a:off x="4679950" y="5930900"/>
              <a:ext cx="1677988" cy="611188"/>
            </a:xfrm>
            <a:prstGeom prst="rect">
              <a:avLst/>
            </a:prstGeom>
            <a:solidFill>
              <a:srgbClr val="372E17"/>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Footlight MT Light" panose="0204060206030A020304" pitchFamily="18" charset="0"/>
              </a:endParaRPr>
            </a:p>
          </p:txBody>
        </p:sp>
        <p:sp>
          <p:nvSpPr>
            <p:cNvPr id="9279" name="Rectangle 41">
              <a:extLst>
                <a:ext uri="{FF2B5EF4-FFF2-40B4-BE49-F238E27FC236}">
                  <a16:creationId xmlns:a16="http://schemas.microsoft.com/office/drawing/2014/main" id="{CC41057F-D199-44DF-9E17-DD1476FEDED5}"/>
                </a:ext>
              </a:extLst>
            </p:cNvPr>
            <p:cNvSpPr>
              <a:spLocks noChangeArrowheads="1"/>
            </p:cNvSpPr>
            <p:nvPr/>
          </p:nvSpPr>
          <p:spPr bwMode="auto">
            <a:xfrm>
              <a:off x="4802188" y="6251575"/>
              <a:ext cx="12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a:solidFill>
                    <a:srgbClr val="FFFFFF"/>
                  </a:solidFill>
                  <a:latin typeface="Footlight MT Light" panose="0204060206030A020304" pitchFamily="18" charset="0"/>
                </a:rPr>
                <a:t>CONTRACTOR</a:t>
              </a:r>
              <a:endParaRPr lang="en-GB" altLang="en-US" b="1">
                <a:latin typeface="Footlight MT Light" panose="0204060206030A020304" pitchFamily="18" charset="0"/>
              </a:endParaRPr>
            </a:p>
          </p:txBody>
        </p:sp>
        <p:sp>
          <p:nvSpPr>
            <p:cNvPr id="9280" name="Rectangle 42">
              <a:extLst>
                <a:ext uri="{FF2B5EF4-FFF2-40B4-BE49-F238E27FC236}">
                  <a16:creationId xmlns:a16="http://schemas.microsoft.com/office/drawing/2014/main" id="{6439CAAB-3DB6-477F-9556-00440E0277D5}"/>
                </a:ext>
              </a:extLst>
            </p:cNvPr>
            <p:cNvSpPr>
              <a:spLocks noChangeArrowheads="1"/>
            </p:cNvSpPr>
            <p:nvPr/>
          </p:nvSpPr>
          <p:spPr bwMode="auto">
            <a:xfrm>
              <a:off x="6508750" y="5930900"/>
              <a:ext cx="1601788" cy="611188"/>
            </a:xfrm>
            <a:prstGeom prst="rect">
              <a:avLst/>
            </a:prstGeom>
            <a:solidFill>
              <a:srgbClr val="372E17"/>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Footlight MT Light" panose="0204060206030A020304" pitchFamily="18" charset="0"/>
              </a:endParaRPr>
            </a:p>
          </p:txBody>
        </p:sp>
        <p:sp>
          <p:nvSpPr>
            <p:cNvPr id="9281" name="Rectangle 43">
              <a:extLst>
                <a:ext uri="{FF2B5EF4-FFF2-40B4-BE49-F238E27FC236}">
                  <a16:creationId xmlns:a16="http://schemas.microsoft.com/office/drawing/2014/main" id="{26E67530-4F97-4BBF-BE72-A2F3124FC1E5}"/>
                </a:ext>
              </a:extLst>
            </p:cNvPr>
            <p:cNvSpPr>
              <a:spLocks noChangeArrowheads="1"/>
            </p:cNvSpPr>
            <p:nvPr/>
          </p:nvSpPr>
          <p:spPr bwMode="auto">
            <a:xfrm>
              <a:off x="6919913" y="6007100"/>
              <a:ext cx="6732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a:solidFill>
                    <a:srgbClr val="FFFFFF"/>
                  </a:solidFill>
                  <a:latin typeface="Footlight MT Light" panose="0204060206030A020304" pitchFamily="18" charset="0"/>
                </a:rPr>
                <a:t>DESIGN</a:t>
              </a:r>
              <a:endParaRPr lang="en-GB" altLang="en-US" b="1">
                <a:latin typeface="Footlight MT Light" panose="0204060206030A020304" pitchFamily="18" charset="0"/>
              </a:endParaRPr>
            </a:p>
          </p:txBody>
        </p:sp>
        <p:sp>
          <p:nvSpPr>
            <p:cNvPr id="9282" name="Rectangle 44">
              <a:extLst>
                <a:ext uri="{FF2B5EF4-FFF2-40B4-BE49-F238E27FC236}">
                  <a16:creationId xmlns:a16="http://schemas.microsoft.com/office/drawing/2014/main" id="{1AB076F9-B714-4442-8EB4-E4821F04DD0C}"/>
                </a:ext>
              </a:extLst>
            </p:cNvPr>
            <p:cNvSpPr>
              <a:spLocks noChangeArrowheads="1"/>
            </p:cNvSpPr>
            <p:nvPr/>
          </p:nvSpPr>
          <p:spPr bwMode="auto">
            <a:xfrm>
              <a:off x="6621463" y="6251575"/>
              <a:ext cx="12092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a:solidFill>
                    <a:srgbClr val="FFFFFF"/>
                  </a:solidFill>
                  <a:latin typeface="Footlight MT Light" panose="0204060206030A020304" pitchFamily="18" charset="0"/>
                </a:rPr>
                <a:t>CONSULTANT</a:t>
              </a:r>
              <a:endParaRPr lang="en-GB" altLang="en-US" b="1">
                <a:latin typeface="Footlight MT Light" panose="0204060206030A020304" pitchFamily="18" charset="0"/>
              </a:endParaRPr>
            </a:p>
          </p:txBody>
        </p:sp>
        <p:sp>
          <p:nvSpPr>
            <p:cNvPr id="9283" name="Rectangle 64">
              <a:extLst>
                <a:ext uri="{FF2B5EF4-FFF2-40B4-BE49-F238E27FC236}">
                  <a16:creationId xmlns:a16="http://schemas.microsoft.com/office/drawing/2014/main" id="{399B11C7-68B9-48DC-8163-322F7F2E8290}"/>
                </a:ext>
              </a:extLst>
            </p:cNvPr>
            <p:cNvSpPr>
              <a:spLocks noChangeArrowheads="1"/>
            </p:cNvSpPr>
            <p:nvPr/>
          </p:nvSpPr>
          <p:spPr bwMode="auto">
            <a:xfrm rot="-2100000">
              <a:off x="5080541" y="2915365"/>
              <a:ext cx="9450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b="1" i="1">
                  <a:solidFill>
                    <a:srgbClr val="FFFFFF"/>
                  </a:solidFill>
                  <a:latin typeface="Footlight MT Light" panose="0204060206030A020304" pitchFamily="18" charset="0"/>
                </a:rPr>
                <a:t>Finance Ris</a:t>
              </a:r>
              <a:endParaRPr lang="en-GB" altLang="en-US" b="1">
                <a:latin typeface="Footlight MT Light" panose="0204060206030A020304" pitchFamily="18" charset="0"/>
              </a:endParaRPr>
            </a:p>
          </p:txBody>
        </p:sp>
        <p:sp>
          <p:nvSpPr>
            <p:cNvPr id="22597" name="Rectangle 83">
              <a:extLst>
                <a:ext uri="{FF2B5EF4-FFF2-40B4-BE49-F238E27FC236}">
                  <a16:creationId xmlns:a16="http://schemas.microsoft.com/office/drawing/2014/main" id="{F8C37F3E-9285-4CE0-B714-7E2FF1FE943A}"/>
                </a:ext>
              </a:extLst>
            </p:cNvPr>
            <p:cNvSpPr>
              <a:spLocks noChangeArrowheads="1"/>
            </p:cNvSpPr>
            <p:nvPr/>
          </p:nvSpPr>
          <p:spPr bwMode="auto">
            <a:xfrm>
              <a:off x="3797300" y="5329238"/>
              <a:ext cx="344646" cy="24622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0" tIns="0" rIns="0" bIns="0">
              <a:spAutoFit/>
            </a:bodyPr>
            <a:lstStyle/>
            <a:p>
              <a:pPr fontAlgn="auto">
                <a:spcBef>
                  <a:spcPts val="0"/>
                </a:spcBef>
                <a:spcAft>
                  <a:spcPts val="0"/>
                </a:spcAft>
                <a:defRPr/>
              </a:pPr>
              <a:r>
                <a:rPr lang="en-GB" sz="1600" b="1" i="1" dirty="0">
                  <a:solidFill>
                    <a:srgbClr val="000000"/>
                  </a:solidFill>
                  <a:latin typeface="Footlight MT Light" pitchFamily="18" charset="0"/>
                  <a:cs typeface="+mn-cs"/>
                </a:rPr>
                <a:t>Risk</a:t>
              </a:r>
              <a:endParaRPr lang="en-GB" b="1" dirty="0">
                <a:latin typeface="Footlight MT Light" pitchFamily="18" charset="0"/>
                <a:cs typeface="+mn-cs"/>
              </a:endParaRPr>
            </a:p>
          </p:txBody>
        </p:sp>
        <p:sp>
          <p:nvSpPr>
            <p:cNvPr id="22598" name="Rectangle 84">
              <a:extLst>
                <a:ext uri="{FF2B5EF4-FFF2-40B4-BE49-F238E27FC236}">
                  <a16:creationId xmlns:a16="http://schemas.microsoft.com/office/drawing/2014/main" id="{FA9D0FC0-08E7-4D3B-BFC4-FC2FEC643933}"/>
                </a:ext>
              </a:extLst>
            </p:cNvPr>
            <p:cNvSpPr>
              <a:spLocks noChangeArrowheads="1"/>
            </p:cNvSpPr>
            <p:nvPr/>
          </p:nvSpPr>
          <p:spPr bwMode="auto">
            <a:xfrm>
              <a:off x="3789363" y="5321300"/>
              <a:ext cx="344646" cy="24622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0" tIns="0" rIns="0" bIns="0">
              <a:spAutoFit/>
            </a:bodyPr>
            <a:lstStyle/>
            <a:p>
              <a:pPr fontAlgn="auto">
                <a:spcBef>
                  <a:spcPts val="0"/>
                </a:spcBef>
                <a:spcAft>
                  <a:spcPts val="0"/>
                </a:spcAft>
                <a:defRPr/>
              </a:pPr>
              <a:r>
                <a:rPr lang="en-GB" sz="1600" b="1" i="1" dirty="0">
                  <a:solidFill>
                    <a:srgbClr val="FFFFFF"/>
                  </a:solidFill>
                  <a:latin typeface="Footlight MT Light" pitchFamily="18" charset="0"/>
                  <a:cs typeface="+mn-cs"/>
                </a:rPr>
                <a:t>Risk</a:t>
              </a:r>
              <a:endParaRPr lang="en-GB" b="1" dirty="0">
                <a:latin typeface="Footlight MT Light" pitchFamily="18" charset="0"/>
                <a:cs typeface="+mn-cs"/>
              </a:endParaRPr>
            </a:p>
          </p:txBody>
        </p:sp>
        <p:sp>
          <p:nvSpPr>
            <p:cNvPr id="9290" name="Rectangle 86">
              <a:extLst>
                <a:ext uri="{FF2B5EF4-FFF2-40B4-BE49-F238E27FC236}">
                  <a16:creationId xmlns:a16="http://schemas.microsoft.com/office/drawing/2014/main" id="{3B1733C1-5CC2-43E4-B32A-EF108B6FC611}"/>
                </a:ext>
              </a:extLst>
            </p:cNvPr>
            <p:cNvSpPr>
              <a:spLocks noChangeArrowheads="1"/>
            </p:cNvSpPr>
            <p:nvPr/>
          </p:nvSpPr>
          <p:spPr bwMode="auto">
            <a:xfrm>
              <a:off x="4781550" y="5084763"/>
              <a:ext cx="1503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b="1" i="1">
                  <a:solidFill>
                    <a:srgbClr val="000000"/>
                  </a:solidFill>
                  <a:latin typeface="Footlight MT Light" panose="0204060206030A020304" pitchFamily="18" charset="0"/>
                </a:rPr>
                <a:t>Demand, Traffic, </a:t>
              </a:r>
              <a:endParaRPr lang="en-GB" altLang="en-US" b="1">
                <a:latin typeface="Footlight MT Light" panose="0204060206030A020304" pitchFamily="18" charset="0"/>
              </a:endParaRPr>
            </a:p>
          </p:txBody>
        </p:sp>
        <p:sp>
          <p:nvSpPr>
            <p:cNvPr id="9291" name="Rectangle 87">
              <a:extLst>
                <a:ext uri="{FF2B5EF4-FFF2-40B4-BE49-F238E27FC236}">
                  <a16:creationId xmlns:a16="http://schemas.microsoft.com/office/drawing/2014/main" id="{55AB56B1-BEA6-4EC3-9E1E-B373183DF101}"/>
                </a:ext>
              </a:extLst>
            </p:cNvPr>
            <p:cNvSpPr>
              <a:spLocks noChangeArrowheads="1"/>
            </p:cNvSpPr>
            <p:nvPr/>
          </p:nvSpPr>
          <p:spPr bwMode="auto">
            <a:xfrm>
              <a:off x="4773613" y="5076825"/>
              <a:ext cx="1503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b="1" i="1">
                  <a:solidFill>
                    <a:srgbClr val="FFFFFF"/>
                  </a:solidFill>
                  <a:latin typeface="Footlight MT Light" panose="0204060206030A020304" pitchFamily="18" charset="0"/>
                </a:rPr>
                <a:t>Demand, Traffic, </a:t>
              </a:r>
              <a:endParaRPr lang="en-GB" altLang="en-US" b="1">
                <a:latin typeface="Footlight MT Light" panose="0204060206030A020304" pitchFamily="18" charset="0"/>
              </a:endParaRPr>
            </a:p>
          </p:txBody>
        </p:sp>
        <p:sp>
          <p:nvSpPr>
            <p:cNvPr id="22611" name="Rectangle 97">
              <a:extLst>
                <a:ext uri="{FF2B5EF4-FFF2-40B4-BE49-F238E27FC236}">
                  <a16:creationId xmlns:a16="http://schemas.microsoft.com/office/drawing/2014/main" id="{4BB17D6A-3052-4F87-AA09-6426505D3976}"/>
                </a:ext>
              </a:extLst>
            </p:cNvPr>
            <p:cNvSpPr>
              <a:spLocks noChangeArrowheads="1"/>
            </p:cNvSpPr>
            <p:nvPr/>
          </p:nvSpPr>
          <p:spPr bwMode="auto">
            <a:xfrm>
              <a:off x="4983162" y="3581400"/>
              <a:ext cx="1068388" cy="839788"/>
            </a:xfrm>
            <a:prstGeom prst="rect">
              <a:avLst/>
            </a:prstGeom>
            <a:solidFill>
              <a:srgbClr val="FFFF00"/>
            </a:solidFill>
            <a:ln>
              <a:headEnd/>
              <a:tailEnd/>
            </a:ln>
          </p:spPr>
          <p:style>
            <a:lnRef idx="0">
              <a:schemeClr val="dk1"/>
            </a:lnRef>
            <a:fillRef idx="3">
              <a:schemeClr val="dk1"/>
            </a:fillRef>
            <a:effectRef idx="3">
              <a:schemeClr val="dk1"/>
            </a:effectRef>
            <a:fontRef idx="minor">
              <a:schemeClr val="lt1"/>
            </a:fontRef>
          </p:style>
          <p:txBody>
            <a:bodyPr/>
            <a:lstStyle/>
            <a:p>
              <a:pPr algn="ctr" fontAlgn="auto">
                <a:spcBef>
                  <a:spcPts val="0"/>
                </a:spcBef>
                <a:spcAft>
                  <a:spcPts val="0"/>
                </a:spcAft>
                <a:defRPr/>
              </a:pPr>
              <a:endParaRPr lang="en-US" dirty="0">
                <a:solidFill>
                  <a:schemeClr val="tx1"/>
                </a:solidFill>
                <a:latin typeface="Footlight MT Light" pitchFamily="18" charset="0"/>
              </a:endParaRPr>
            </a:p>
            <a:p>
              <a:pPr algn="ctr" fontAlgn="auto">
                <a:spcBef>
                  <a:spcPts val="0"/>
                </a:spcBef>
                <a:spcAft>
                  <a:spcPts val="0"/>
                </a:spcAft>
                <a:defRPr/>
              </a:pPr>
              <a:r>
                <a:rPr lang="en-US" b="1" dirty="0">
                  <a:solidFill>
                    <a:schemeClr val="tx1"/>
                  </a:solidFill>
                  <a:latin typeface="Footlight MT Light" pitchFamily="18" charset="0"/>
                </a:rPr>
                <a:t>SPV</a:t>
              </a:r>
            </a:p>
          </p:txBody>
        </p:sp>
        <p:sp>
          <p:nvSpPr>
            <p:cNvPr id="22613" name="Rectangle 99">
              <a:extLst>
                <a:ext uri="{FF2B5EF4-FFF2-40B4-BE49-F238E27FC236}">
                  <a16:creationId xmlns:a16="http://schemas.microsoft.com/office/drawing/2014/main" id="{763B8320-528B-4310-B617-4BBB3066CCFB}"/>
                </a:ext>
              </a:extLst>
            </p:cNvPr>
            <p:cNvSpPr>
              <a:spLocks noChangeArrowheads="1"/>
            </p:cNvSpPr>
            <p:nvPr/>
          </p:nvSpPr>
          <p:spPr bwMode="auto">
            <a:xfrm>
              <a:off x="7499350" y="3721100"/>
              <a:ext cx="992188" cy="622300"/>
            </a:xfrm>
            <a:prstGeom prst="rect">
              <a:avLst/>
            </a:prstGeom>
            <a:solidFill>
              <a:srgbClr val="7030A0"/>
            </a:solidFill>
            <a:ln>
              <a:headEnd/>
              <a:tailEnd/>
            </a:ln>
          </p:spPr>
          <p:style>
            <a:lnRef idx="0">
              <a:schemeClr val="accent4"/>
            </a:lnRef>
            <a:fillRef idx="3">
              <a:schemeClr val="accent4"/>
            </a:fillRef>
            <a:effectRef idx="3">
              <a:schemeClr val="accent4"/>
            </a:effectRef>
            <a:fontRef idx="minor">
              <a:schemeClr val="lt1"/>
            </a:fontRef>
          </p:style>
          <p:txBody>
            <a:bodyPr/>
            <a:lstStyle/>
            <a:p>
              <a:pPr algn="ctr" fontAlgn="auto">
                <a:spcBef>
                  <a:spcPts val="0"/>
                </a:spcBef>
                <a:spcAft>
                  <a:spcPts val="0"/>
                </a:spcAft>
                <a:defRPr/>
              </a:pPr>
              <a:r>
                <a:rPr lang="en-US" b="1" dirty="0">
                  <a:latin typeface="Footlight MT Light" pitchFamily="18" charset="0"/>
                </a:rPr>
                <a:t> USERS</a:t>
              </a:r>
            </a:p>
          </p:txBody>
        </p:sp>
        <p:sp>
          <p:nvSpPr>
            <p:cNvPr id="9298" name="Rectangle 104">
              <a:extLst>
                <a:ext uri="{FF2B5EF4-FFF2-40B4-BE49-F238E27FC236}">
                  <a16:creationId xmlns:a16="http://schemas.microsoft.com/office/drawing/2014/main" id="{1A811782-BE78-4B4F-985A-D1020A373634}"/>
                </a:ext>
              </a:extLst>
            </p:cNvPr>
            <p:cNvSpPr>
              <a:spLocks noChangeArrowheads="1"/>
            </p:cNvSpPr>
            <p:nvPr/>
          </p:nvSpPr>
          <p:spPr bwMode="auto">
            <a:xfrm>
              <a:off x="6889750" y="2786063"/>
              <a:ext cx="92172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100">
                  <a:solidFill>
                    <a:srgbClr val="FFFFFF"/>
                  </a:solidFill>
                  <a:latin typeface="Footlight MT Light" panose="0204060206030A020304" pitchFamily="18" charset="0"/>
                </a:rPr>
                <a:t>Equity Investors</a:t>
              </a:r>
              <a:endParaRPr lang="en-GB" altLang="en-US" b="1">
                <a:latin typeface="Footlight MT Light" panose="0204060206030A020304" pitchFamily="18" charset="0"/>
              </a:endParaRPr>
            </a:p>
          </p:txBody>
        </p:sp>
        <p:sp>
          <p:nvSpPr>
            <p:cNvPr id="22639" name="Rectangle 125">
              <a:extLst>
                <a:ext uri="{FF2B5EF4-FFF2-40B4-BE49-F238E27FC236}">
                  <a16:creationId xmlns:a16="http://schemas.microsoft.com/office/drawing/2014/main" id="{6C9BFB8E-FDA2-41F3-8552-07B41D1E12CC}"/>
                </a:ext>
              </a:extLst>
            </p:cNvPr>
            <p:cNvSpPr>
              <a:spLocks noChangeArrowheads="1"/>
            </p:cNvSpPr>
            <p:nvPr/>
          </p:nvSpPr>
          <p:spPr bwMode="auto">
            <a:xfrm>
              <a:off x="2851150" y="5930900"/>
              <a:ext cx="1754188" cy="611188"/>
            </a:xfrm>
            <a:prstGeom prst="rect">
              <a:avLst/>
            </a:prstGeom>
            <a:ln>
              <a:headEnd/>
              <a:tailEnd/>
            </a:ln>
          </p:spPr>
          <p:style>
            <a:lnRef idx="0">
              <a:schemeClr val="dk1"/>
            </a:lnRef>
            <a:fillRef idx="3">
              <a:schemeClr val="dk1"/>
            </a:fillRef>
            <a:effectRef idx="3">
              <a:schemeClr val="dk1"/>
            </a:effectRef>
            <a:fontRef idx="minor">
              <a:schemeClr val="lt1"/>
            </a:fontRef>
          </p:style>
          <p:txBody>
            <a:bodyPr/>
            <a:lstStyle/>
            <a:p>
              <a:pPr algn="ctr" fontAlgn="auto">
                <a:spcBef>
                  <a:spcPts val="0"/>
                </a:spcBef>
                <a:spcAft>
                  <a:spcPts val="0"/>
                </a:spcAft>
                <a:defRPr/>
              </a:pPr>
              <a:r>
                <a:rPr lang="en-US" dirty="0">
                  <a:latin typeface="Footlight MT Light" pitchFamily="18" charset="0"/>
                </a:rPr>
                <a:t>Design Consultant</a:t>
              </a:r>
            </a:p>
          </p:txBody>
        </p:sp>
        <p:sp>
          <p:nvSpPr>
            <p:cNvPr id="22642" name="Rectangle 128">
              <a:extLst>
                <a:ext uri="{FF2B5EF4-FFF2-40B4-BE49-F238E27FC236}">
                  <a16:creationId xmlns:a16="http://schemas.microsoft.com/office/drawing/2014/main" id="{0B4ADD05-7F71-4404-B1CB-316B6BCFA252}"/>
                </a:ext>
              </a:extLst>
            </p:cNvPr>
            <p:cNvSpPr>
              <a:spLocks noChangeArrowheads="1"/>
            </p:cNvSpPr>
            <p:nvPr/>
          </p:nvSpPr>
          <p:spPr bwMode="auto">
            <a:xfrm>
              <a:off x="4679950" y="5930900"/>
              <a:ext cx="1677988" cy="611188"/>
            </a:xfrm>
            <a:prstGeom prst="rect">
              <a:avLst/>
            </a:prstGeom>
            <a:ln>
              <a:headEnd/>
              <a:tailEnd/>
            </a:ln>
          </p:spPr>
          <p:style>
            <a:lnRef idx="0">
              <a:schemeClr val="dk1"/>
            </a:lnRef>
            <a:fillRef idx="3">
              <a:schemeClr val="dk1"/>
            </a:fillRef>
            <a:effectRef idx="3">
              <a:schemeClr val="dk1"/>
            </a:effectRef>
            <a:fontRef idx="minor">
              <a:schemeClr val="lt1"/>
            </a:fontRef>
          </p:style>
          <p:txBody>
            <a:bodyPr/>
            <a:lstStyle/>
            <a:p>
              <a:pPr algn="ctr" fontAlgn="auto">
                <a:spcBef>
                  <a:spcPts val="0"/>
                </a:spcBef>
                <a:spcAft>
                  <a:spcPts val="0"/>
                </a:spcAft>
                <a:defRPr/>
              </a:pPr>
              <a:r>
                <a:rPr lang="en-US" dirty="0">
                  <a:latin typeface="Footlight MT Light" pitchFamily="18" charset="0"/>
                </a:rPr>
                <a:t>Construction Contractor</a:t>
              </a:r>
            </a:p>
          </p:txBody>
        </p:sp>
        <p:sp>
          <p:nvSpPr>
            <p:cNvPr id="22645" name="Rectangle 131">
              <a:extLst>
                <a:ext uri="{FF2B5EF4-FFF2-40B4-BE49-F238E27FC236}">
                  <a16:creationId xmlns:a16="http://schemas.microsoft.com/office/drawing/2014/main" id="{B829A9B8-3459-49BA-B528-BAC6A6217082}"/>
                </a:ext>
              </a:extLst>
            </p:cNvPr>
            <p:cNvSpPr>
              <a:spLocks noChangeArrowheads="1"/>
            </p:cNvSpPr>
            <p:nvPr/>
          </p:nvSpPr>
          <p:spPr bwMode="auto">
            <a:xfrm>
              <a:off x="6508750" y="5930900"/>
              <a:ext cx="1828800" cy="611188"/>
            </a:xfrm>
            <a:prstGeom prst="rect">
              <a:avLst/>
            </a:prstGeom>
            <a:ln>
              <a:headEnd/>
              <a:tailEnd/>
            </a:ln>
          </p:spPr>
          <p:style>
            <a:lnRef idx="0">
              <a:schemeClr val="dk1"/>
            </a:lnRef>
            <a:fillRef idx="3">
              <a:schemeClr val="dk1"/>
            </a:fillRef>
            <a:effectRef idx="3">
              <a:schemeClr val="dk1"/>
            </a:effectRef>
            <a:fontRef idx="minor">
              <a:schemeClr val="lt1"/>
            </a:fontRef>
          </p:style>
          <p:txBody>
            <a:bodyPr/>
            <a:lstStyle/>
            <a:p>
              <a:pPr algn="ctr" fontAlgn="auto">
                <a:spcBef>
                  <a:spcPts val="0"/>
                </a:spcBef>
                <a:spcAft>
                  <a:spcPts val="0"/>
                </a:spcAft>
                <a:defRPr/>
              </a:pPr>
              <a:r>
                <a:rPr lang="en-US" dirty="0">
                  <a:latin typeface="Footlight MT Light" pitchFamily="18" charset="0"/>
                </a:rPr>
                <a:t>O&amp;M Contractor</a:t>
              </a:r>
            </a:p>
          </p:txBody>
        </p:sp>
        <p:sp>
          <p:nvSpPr>
            <p:cNvPr id="22652" name="Rectangle 146">
              <a:extLst>
                <a:ext uri="{FF2B5EF4-FFF2-40B4-BE49-F238E27FC236}">
                  <a16:creationId xmlns:a16="http://schemas.microsoft.com/office/drawing/2014/main" id="{6B69CC86-3264-4B59-BCC7-B4CF47631FA1}"/>
                </a:ext>
              </a:extLst>
            </p:cNvPr>
            <p:cNvSpPr>
              <a:spLocks noChangeArrowheads="1"/>
            </p:cNvSpPr>
            <p:nvPr/>
          </p:nvSpPr>
          <p:spPr bwMode="auto">
            <a:xfrm>
              <a:off x="4973638" y="2882900"/>
              <a:ext cx="1077912" cy="469900"/>
            </a:xfrm>
            <a:prstGeom prst="rect">
              <a:avLst/>
            </a:prstGeom>
            <a:solidFill>
              <a:srgbClr val="FFFF00"/>
            </a:solidFill>
            <a:ln>
              <a:headEnd/>
              <a:tailEnd/>
            </a:ln>
          </p:spPr>
          <p:style>
            <a:lnRef idx="0">
              <a:schemeClr val="accent1"/>
            </a:lnRef>
            <a:fillRef idx="3">
              <a:schemeClr val="accent1"/>
            </a:fillRef>
            <a:effectRef idx="3">
              <a:schemeClr val="accent1"/>
            </a:effectRef>
            <a:fontRef idx="minor">
              <a:schemeClr val="lt1"/>
            </a:fontRef>
          </p:style>
          <p:txBody>
            <a:bodyPr/>
            <a:lstStyle/>
            <a:p>
              <a:pPr algn="ctr" fontAlgn="auto">
                <a:spcBef>
                  <a:spcPts val="0"/>
                </a:spcBef>
                <a:spcAft>
                  <a:spcPts val="0"/>
                </a:spcAft>
                <a:defRPr/>
              </a:pPr>
              <a:r>
                <a:rPr lang="en-US" sz="1200" b="1" i="1" dirty="0">
                  <a:solidFill>
                    <a:schemeClr val="tx1"/>
                  </a:solidFill>
                  <a:latin typeface="Footlight MT Light" pitchFamily="18" charset="0"/>
                </a:rPr>
                <a:t>Concession Agreement</a:t>
              </a:r>
            </a:p>
          </p:txBody>
        </p:sp>
        <p:sp>
          <p:nvSpPr>
            <p:cNvPr id="22669" name="Rectangle 169">
              <a:extLst>
                <a:ext uri="{FF2B5EF4-FFF2-40B4-BE49-F238E27FC236}">
                  <a16:creationId xmlns:a16="http://schemas.microsoft.com/office/drawing/2014/main" id="{9110F80D-5F94-41CE-AB27-F5C14B474306}"/>
                </a:ext>
              </a:extLst>
            </p:cNvPr>
            <p:cNvSpPr>
              <a:spLocks noChangeArrowheads="1"/>
            </p:cNvSpPr>
            <p:nvPr/>
          </p:nvSpPr>
          <p:spPr bwMode="auto">
            <a:xfrm>
              <a:off x="2851150" y="5029200"/>
              <a:ext cx="1752600" cy="762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fontAlgn="auto">
                <a:spcBef>
                  <a:spcPts val="0"/>
                </a:spcBef>
                <a:spcAft>
                  <a:spcPts val="0"/>
                </a:spcAft>
                <a:defRPr/>
              </a:pPr>
              <a:endParaRPr lang="en-US" sz="1600" dirty="0">
                <a:latin typeface="Footlight MT Light" pitchFamily="18" charset="0"/>
              </a:endParaRPr>
            </a:p>
            <a:p>
              <a:pPr algn="ctr" fontAlgn="auto">
                <a:spcBef>
                  <a:spcPts val="0"/>
                </a:spcBef>
                <a:spcAft>
                  <a:spcPts val="0"/>
                </a:spcAft>
                <a:defRPr/>
              </a:pPr>
              <a:r>
                <a:rPr lang="en-US" sz="1600" dirty="0">
                  <a:latin typeface="Footlight MT Light" pitchFamily="18" charset="0"/>
                </a:rPr>
                <a:t>Design Risk</a:t>
              </a:r>
            </a:p>
          </p:txBody>
        </p:sp>
        <p:sp>
          <p:nvSpPr>
            <p:cNvPr id="22674" name="Rectangle 174">
              <a:extLst>
                <a:ext uri="{FF2B5EF4-FFF2-40B4-BE49-F238E27FC236}">
                  <a16:creationId xmlns:a16="http://schemas.microsoft.com/office/drawing/2014/main" id="{4D25FE6A-CA35-4D57-A4A7-5DD7F6A236CA}"/>
                </a:ext>
              </a:extLst>
            </p:cNvPr>
            <p:cNvSpPr>
              <a:spLocks noChangeArrowheads="1"/>
            </p:cNvSpPr>
            <p:nvPr/>
          </p:nvSpPr>
          <p:spPr bwMode="auto">
            <a:xfrm>
              <a:off x="4679950" y="5029200"/>
              <a:ext cx="1676400" cy="762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1600" dirty="0">
                <a:latin typeface="Footlight MT Light" pitchFamily="18" charset="0"/>
              </a:endParaRPr>
            </a:p>
            <a:p>
              <a:pPr fontAlgn="auto">
                <a:spcBef>
                  <a:spcPts val="0"/>
                </a:spcBef>
                <a:spcAft>
                  <a:spcPts val="0"/>
                </a:spcAft>
                <a:defRPr/>
              </a:pPr>
              <a:r>
                <a:rPr lang="en-US" sz="1600" dirty="0">
                  <a:latin typeface="Footlight MT Light" pitchFamily="18" charset="0"/>
                </a:rPr>
                <a:t>Construction Risk</a:t>
              </a:r>
            </a:p>
          </p:txBody>
        </p:sp>
        <p:sp>
          <p:nvSpPr>
            <p:cNvPr id="22666" name="Rectangle 166">
              <a:extLst>
                <a:ext uri="{FF2B5EF4-FFF2-40B4-BE49-F238E27FC236}">
                  <a16:creationId xmlns:a16="http://schemas.microsoft.com/office/drawing/2014/main" id="{50581CAD-9CEE-43AF-A50D-B4046AACD7F7}"/>
                </a:ext>
              </a:extLst>
            </p:cNvPr>
            <p:cNvSpPr>
              <a:spLocks noChangeArrowheads="1"/>
            </p:cNvSpPr>
            <p:nvPr/>
          </p:nvSpPr>
          <p:spPr bwMode="auto">
            <a:xfrm>
              <a:off x="6451600" y="4102100"/>
              <a:ext cx="666750" cy="241300"/>
            </a:xfrm>
            <a:prstGeom prst="rect">
              <a:avLst/>
            </a:prstGeom>
            <a:solidFill>
              <a:srgbClr val="FF0000"/>
            </a:solidFill>
            <a:ln>
              <a:headEnd/>
              <a:tailEnd/>
            </a:ln>
          </p:spPr>
          <p:style>
            <a:lnRef idx="0">
              <a:schemeClr val="accent3"/>
            </a:lnRef>
            <a:fillRef idx="3">
              <a:schemeClr val="accent3"/>
            </a:fillRef>
            <a:effectRef idx="3">
              <a:schemeClr val="accent3"/>
            </a:effectRef>
            <a:fontRef idx="minor">
              <a:schemeClr val="lt1"/>
            </a:fontRef>
          </p:style>
          <p:txBody>
            <a:bodyPr/>
            <a:lstStyle/>
            <a:p>
              <a:pPr algn="ctr" fontAlgn="auto">
                <a:spcBef>
                  <a:spcPts val="0"/>
                </a:spcBef>
                <a:spcAft>
                  <a:spcPts val="0"/>
                </a:spcAft>
                <a:defRPr/>
              </a:pPr>
              <a:r>
                <a:rPr lang="en-US" sz="1200" b="1" i="1" dirty="0">
                  <a:latin typeface="Footlight MT Light" pitchFamily="18" charset="0"/>
                </a:rPr>
                <a:t>Fees</a:t>
              </a:r>
            </a:p>
          </p:txBody>
        </p:sp>
      </p:grpSp>
      <p:cxnSp>
        <p:nvCxnSpPr>
          <p:cNvPr id="178" name="Elbow Connector 177">
            <a:extLst>
              <a:ext uri="{FF2B5EF4-FFF2-40B4-BE49-F238E27FC236}">
                <a16:creationId xmlns:a16="http://schemas.microsoft.com/office/drawing/2014/main" id="{571EDE39-7957-4D13-97BE-4E58505BCBE4}"/>
              </a:ext>
            </a:extLst>
          </p:cNvPr>
          <p:cNvCxnSpPr/>
          <p:nvPr/>
        </p:nvCxnSpPr>
        <p:spPr>
          <a:xfrm>
            <a:off x="6324600" y="3810000"/>
            <a:ext cx="1447800" cy="158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4" name="Elbow Connector 183">
            <a:extLst>
              <a:ext uri="{FF2B5EF4-FFF2-40B4-BE49-F238E27FC236}">
                <a16:creationId xmlns:a16="http://schemas.microsoft.com/office/drawing/2014/main" id="{12D48BB7-C8F4-4FDC-8FEC-1E88DC8ED339}"/>
              </a:ext>
            </a:extLst>
          </p:cNvPr>
          <p:cNvCxnSpPr>
            <a:stCxn id="0" idx="3"/>
            <a:endCxn id="0" idx="1"/>
          </p:cNvCxnSpPr>
          <p:nvPr/>
        </p:nvCxnSpPr>
        <p:spPr>
          <a:xfrm flipV="1">
            <a:off x="4673600" y="4002088"/>
            <a:ext cx="582613" cy="4762"/>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id="{5E8D8A49-F58D-4080-9639-3EC95662C5C6}"/>
              </a:ext>
            </a:extLst>
          </p:cNvPr>
          <p:cNvSpPr>
            <a:spLocks noChangeArrowheads="1"/>
          </p:cNvSpPr>
          <p:nvPr/>
        </p:nvSpPr>
        <p:spPr bwMode="auto">
          <a:xfrm>
            <a:off x="6572250" y="3733800"/>
            <a:ext cx="895350" cy="241300"/>
          </a:xfrm>
          <a:prstGeom prst="rect">
            <a:avLst/>
          </a:prstGeom>
          <a:solidFill>
            <a:srgbClr val="FF0000"/>
          </a:solidFill>
          <a:ln>
            <a:headEnd/>
            <a:tailEnd/>
          </a:ln>
        </p:spPr>
        <p:style>
          <a:lnRef idx="0">
            <a:schemeClr val="accent3"/>
          </a:lnRef>
          <a:fillRef idx="3">
            <a:schemeClr val="accent3"/>
          </a:fillRef>
          <a:effectRef idx="3">
            <a:schemeClr val="accent3"/>
          </a:effectRef>
          <a:fontRef idx="minor">
            <a:schemeClr val="lt1"/>
          </a:fontRef>
        </p:style>
        <p:txBody>
          <a:bodyPr/>
          <a:lstStyle/>
          <a:p>
            <a:pPr algn="ctr" fontAlgn="auto">
              <a:spcBef>
                <a:spcPts val="0"/>
              </a:spcBef>
              <a:spcAft>
                <a:spcPts val="0"/>
              </a:spcAft>
              <a:defRPr/>
            </a:pPr>
            <a:r>
              <a:rPr lang="en-US" sz="1200" b="1" i="1" dirty="0">
                <a:latin typeface="Footlight MT Light" pitchFamily="18" charset="0"/>
              </a:rPr>
              <a:t>Service</a:t>
            </a:r>
          </a:p>
        </p:txBody>
      </p:sp>
      <p:sp>
        <p:nvSpPr>
          <p:cNvPr id="60" name="Rectangle 61">
            <a:extLst>
              <a:ext uri="{FF2B5EF4-FFF2-40B4-BE49-F238E27FC236}">
                <a16:creationId xmlns:a16="http://schemas.microsoft.com/office/drawing/2014/main" id="{047BB412-F194-443E-B624-4407BDEF3A01}"/>
              </a:ext>
            </a:extLst>
          </p:cNvPr>
          <p:cNvSpPr>
            <a:spLocks noChangeArrowheads="1"/>
          </p:cNvSpPr>
          <p:nvPr/>
        </p:nvSpPr>
        <p:spPr bwMode="auto">
          <a:xfrm>
            <a:off x="990600" y="228600"/>
            <a:ext cx="78486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en-US" altLang="en-US" sz="2800" b="1" dirty="0">
                <a:solidFill>
                  <a:srgbClr val="000000"/>
                </a:solidFill>
                <a:latin typeface="Footlight MT Light" panose="0204060206030A020304" pitchFamily="18" charset="0"/>
              </a:rPr>
              <a:t>Typical Structure of Public Private Partnerships</a:t>
            </a:r>
            <a:endParaRPr lang="en-GB" altLang="en-US" sz="2800" b="1" dirty="0">
              <a:solidFill>
                <a:srgbClr val="000000"/>
              </a:solidFill>
              <a:latin typeface="Footlight MT Light" panose="0204060206030A020304" pitchFamily="18" charset="0"/>
            </a:endParaRPr>
          </a:p>
        </p:txBody>
      </p:sp>
    </p:spTree>
    <p:extLst>
      <p:ext uri="{BB962C8B-B14F-4D97-AF65-F5344CB8AC3E}">
        <p14:creationId xmlns:p14="http://schemas.microsoft.com/office/powerpoint/2010/main" val="409016924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1"/>
          <p:cNvGrpSpPr>
            <a:grpSpLocks/>
          </p:cNvGrpSpPr>
          <p:nvPr/>
        </p:nvGrpSpPr>
        <p:grpSpPr bwMode="auto">
          <a:xfrm>
            <a:off x="228600" y="457200"/>
            <a:ext cx="8686800" cy="6202363"/>
            <a:chOff x="228601" y="457200"/>
            <a:chExt cx="8686799" cy="6202363"/>
          </a:xfrm>
        </p:grpSpPr>
        <p:sp>
          <p:nvSpPr>
            <p:cNvPr id="7173" name="Rectangle 5"/>
            <p:cNvSpPr>
              <a:spLocks noChangeArrowheads="1"/>
            </p:cNvSpPr>
            <p:nvPr/>
          </p:nvSpPr>
          <p:spPr bwMode="auto">
            <a:xfrm>
              <a:off x="533401" y="2209800"/>
              <a:ext cx="1905000" cy="484188"/>
            </a:xfrm>
            <a:prstGeom prst="rect">
              <a:avLst/>
            </a:prstGeom>
            <a:solidFill>
              <a:srgbClr val="FFFF00"/>
            </a:solidFill>
            <a:ln w="9525">
              <a:noFill/>
              <a:miter lim="800000"/>
              <a:headEnd/>
              <a:tailEnd/>
            </a:ln>
            <a:effectLst>
              <a:outerShdw dist="35921" dir="2700000" algn="ctr" rotWithShape="0">
                <a:schemeClr val="bg2"/>
              </a:outerShdw>
            </a:effectLst>
          </p:spPr>
          <p:txBody>
            <a:bodyPr wrap="none" anchor="ctr"/>
            <a:lstStyle/>
            <a:p>
              <a:pPr algn="ctr">
                <a:defRPr/>
              </a:pPr>
              <a:r>
                <a:rPr lang="yo-NG" sz="1400" b="1" dirty="0">
                  <a:latin typeface="Arial" charset="0"/>
                  <a:cs typeface="Arial" charset="0"/>
                </a:rPr>
                <a:t>Development Phase</a:t>
              </a:r>
              <a:r>
                <a:rPr lang="en-GB" sz="1200" dirty="0">
                  <a:latin typeface="Arial" charset="0"/>
                  <a:cs typeface="Arial" charset="0"/>
                </a:rPr>
                <a:t> </a:t>
              </a:r>
            </a:p>
          </p:txBody>
        </p:sp>
        <p:sp>
          <p:nvSpPr>
            <p:cNvPr id="7175" name="Rectangle 7"/>
            <p:cNvSpPr>
              <a:spLocks noChangeArrowheads="1"/>
            </p:cNvSpPr>
            <p:nvPr/>
          </p:nvSpPr>
          <p:spPr bwMode="auto">
            <a:xfrm>
              <a:off x="228601" y="3429000"/>
              <a:ext cx="2590800" cy="2498725"/>
            </a:xfrm>
            <a:prstGeom prst="rect">
              <a:avLst/>
            </a:prstGeom>
            <a:solidFill>
              <a:srgbClr val="FFFF00"/>
            </a:solidFill>
            <a:ln w="9525">
              <a:noFill/>
              <a:miter lim="800000"/>
              <a:headEnd/>
              <a:tailEnd/>
            </a:ln>
            <a:effectLst>
              <a:outerShdw dist="35921" dir="2700000" algn="ctr" rotWithShape="0">
                <a:schemeClr val="bg2"/>
              </a:outerShdw>
            </a:effectLst>
          </p:spPr>
          <p:txBody>
            <a:bodyPr wrap="none" anchor="ctr"/>
            <a:lstStyle/>
            <a:p>
              <a:pPr algn="ctr">
                <a:defRPr/>
              </a:pPr>
              <a:r>
                <a:rPr lang="en-US" sz="1400" b="1" dirty="0">
                  <a:latin typeface="Arial" charset="0"/>
                  <a:cs typeface="Arial" charset="0"/>
                </a:rPr>
                <a:t>TRANSACTION ADVISER</a:t>
              </a:r>
            </a:p>
            <a:p>
              <a:pPr algn="ctr">
                <a:defRPr/>
              </a:pPr>
              <a:r>
                <a:rPr lang="yo-NG" sz="1400" b="1" dirty="0">
                  <a:latin typeface="Arial" charset="0"/>
                  <a:cs typeface="Arial" charset="0"/>
                </a:rPr>
                <a:t>NEEDS ANALYSIS</a:t>
              </a:r>
            </a:p>
            <a:p>
              <a:pPr algn="ctr">
                <a:defRPr/>
              </a:pPr>
              <a:r>
                <a:rPr lang="yo-NG" sz="1400" b="1" dirty="0">
                  <a:latin typeface="Arial" charset="0"/>
                  <a:cs typeface="Arial" charset="0"/>
                </a:rPr>
                <a:t>PPP OPTIONS APPRAISAL</a:t>
              </a:r>
            </a:p>
            <a:p>
              <a:pPr algn="ctr">
                <a:defRPr/>
              </a:pPr>
              <a:r>
                <a:rPr lang="yo-NG" sz="1400" b="1" dirty="0">
                  <a:latin typeface="Arial" charset="0"/>
                  <a:cs typeface="Arial" charset="0"/>
                </a:rPr>
                <a:t>VALUE FOR MONEY</a:t>
              </a:r>
            </a:p>
            <a:p>
              <a:pPr algn="ctr">
                <a:defRPr/>
              </a:pPr>
              <a:r>
                <a:rPr lang="yo-NG" sz="1400" b="1" dirty="0">
                  <a:latin typeface="Arial" charset="0"/>
                  <a:cs typeface="Arial" charset="0"/>
                </a:rPr>
                <a:t>AFFORDABILITY</a:t>
              </a:r>
            </a:p>
            <a:p>
              <a:pPr algn="ctr">
                <a:defRPr/>
              </a:pPr>
              <a:r>
                <a:rPr lang="yo-NG" sz="1400" b="1" dirty="0">
                  <a:latin typeface="Arial" charset="0"/>
                  <a:cs typeface="Arial" charset="0"/>
                </a:rPr>
                <a:t>SUSTAINABILITY</a:t>
              </a:r>
            </a:p>
            <a:p>
              <a:pPr algn="ctr">
                <a:defRPr/>
              </a:pPr>
              <a:r>
                <a:rPr lang="yo-NG" sz="1400" b="1" dirty="0">
                  <a:latin typeface="Arial" charset="0"/>
                  <a:cs typeface="Arial" charset="0"/>
                </a:rPr>
                <a:t>PRELIM RISK MATRIX</a:t>
              </a:r>
            </a:p>
            <a:p>
              <a:pPr algn="ctr">
                <a:defRPr/>
              </a:pPr>
              <a:r>
                <a:rPr lang="yo-NG" sz="1400" b="1" dirty="0">
                  <a:latin typeface="Arial" charset="0"/>
                  <a:cs typeface="Arial" charset="0"/>
                </a:rPr>
                <a:t>VIABILITY/BANKABILITY</a:t>
              </a:r>
            </a:p>
            <a:p>
              <a:pPr algn="ctr">
                <a:defRPr/>
              </a:pPr>
              <a:r>
                <a:rPr lang="yo-NG" sz="1400" b="1" dirty="0">
                  <a:latin typeface="Arial" charset="0"/>
                  <a:cs typeface="Arial" charset="0"/>
                </a:rPr>
                <a:t>VGF</a:t>
              </a:r>
            </a:p>
            <a:p>
              <a:pPr algn="ctr">
                <a:defRPr/>
              </a:pPr>
              <a:r>
                <a:rPr lang="yo-NG" sz="1400" b="1" dirty="0">
                  <a:latin typeface="Arial" charset="0"/>
                  <a:cs typeface="Arial" charset="0"/>
                </a:rPr>
                <a:t>OBC</a:t>
              </a:r>
            </a:p>
            <a:p>
              <a:pPr algn="ctr">
                <a:defRPr/>
              </a:pPr>
              <a:r>
                <a:rPr lang="yo-NG" sz="1400" b="1" dirty="0">
                  <a:latin typeface="Arial" charset="0"/>
                  <a:cs typeface="Arial" charset="0"/>
                </a:rPr>
                <a:t>OBC </a:t>
              </a:r>
              <a:r>
                <a:rPr lang="en-GB" sz="1400" b="1" dirty="0">
                  <a:latin typeface="Arial" charset="0"/>
                  <a:cs typeface="Arial" charset="0"/>
                </a:rPr>
                <a:t>Certification by ICRC</a:t>
              </a:r>
              <a:endParaRPr lang="en-GB" sz="1400" dirty="0">
                <a:latin typeface="Arial" charset="0"/>
                <a:cs typeface="Arial" charset="0"/>
              </a:endParaRPr>
            </a:p>
          </p:txBody>
        </p:sp>
        <p:sp>
          <p:nvSpPr>
            <p:cNvPr id="7178" name="Rectangle 10"/>
            <p:cNvSpPr>
              <a:spLocks noChangeArrowheads="1"/>
            </p:cNvSpPr>
            <p:nvPr/>
          </p:nvSpPr>
          <p:spPr bwMode="auto">
            <a:xfrm>
              <a:off x="914401" y="6019800"/>
              <a:ext cx="7775574" cy="639763"/>
            </a:xfrm>
            <a:prstGeom prst="rect">
              <a:avLst/>
            </a:prstGeom>
            <a:solidFill>
              <a:srgbClr val="FFFF00"/>
            </a:solidFill>
            <a:ln w="9525">
              <a:noFill/>
              <a:miter lim="800000"/>
              <a:headEnd/>
              <a:tailEnd/>
            </a:ln>
            <a:effectLst>
              <a:outerShdw dist="35921" dir="2700000" algn="ctr" rotWithShape="0">
                <a:schemeClr val="bg2"/>
              </a:outerShdw>
            </a:effectLst>
          </p:spPr>
          <p:txBody>
            <a:bodyPr wrap="none" anchor="ctr"/>
            <a:lstStyle/>
            <a:p>
              <a:pPr algn="ctr">
                <a:defRPr/>
              </a:pPr>
              <a:r>
                <a:rPr lang="en-GB" b="1" dirty="0">
                  <a:latin typeface="Arial" charset="0"/>
                  <a:cs typeface="Arial" charset="0"/>
                </a:rPr>
                <a:t>PREPARING AND IMPLEMENTING EFFICIENT</a:t>
              </a:r>
            </a:p>
            <a:p>
              <a:pPr algn="ctr">
                <a:defRPr/>
              </a:pPr>
              <a:r>
                <a:rPr lang="en-GB" b="1" dirty="0">
                  <a:latin typeface="Arial" charset="0"/>
                  <a:cs typeface="Arial" charset="0"/>
                </a:rPr>
                <a:t>AND EFFECTIVE PPP TRANSACTIONS</a:t>
              </a:r>
            </a:p>
          </p:txBody>
        </p:sp>
        <p:sp>
          <p:nvSpPr>
            <p:cNvPr id="2" name="Rectangle 14"/>
            <p:cNvSpPr>
              <a:spLocks noChangeArrowheads="1"/>
            </p:cNvSpPr>
            <p:nvPr/>
          </p:nvSpPr>
          <p:spPr bwMode="auto">
            <a:xfrm>
              <a:off x="381001" y="457200"/>
              <a:ext cx="67818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yo-NG" altLang="en-US" sz="2400" b="1"/>
                <a:t>PPP LIFECYCLE in line with National Policy</a:t>
              </a:r>
              <a:endParaRPr lang="en-GB" altLang="en-US" sz="2400"/>
            </a:p>
          </p:txBody>
        </p:sp>
        <p:sp>
          <p:nvSpPr>
            <p:cNvPr id="10" name="Rectangle 5"/>
            <p:cNvSpPr>
              <a:spLocks noChangeArrowheads="1"/>
            </p:cNvSpPr>
            <p:nvPr/>
          </p:nvSpPr>
          <p:spPr bwMode="auto">
            <a:xfrm>
              <a:off x="3581401" y="2133600"/>
              <a:ext cx="1905000" cy="484188"/>
            </a:xfrm>
            <a:prstGeom prst="rect">
              <a:avLst/>
            </a:prstGeom>
            <a:solidFill>
              <a:srgbClr val="FFFF00"/>
            </a:solidFill>
            <a:ln w="9525">
              <a:noFill/>
              <a:miter lim="800000"/>
              <a:headEnd/>
              <a:tailEnd/>
            </a:ln>
            <a:effectLst>
              <a:outerShdw dist="35921" dir="2700000" algn="ctr" rotWithShape="0">
                <a:schemeClr val="bg2"/>
              </a:outerShdw>
            </a:effectLst>
          </p:spPr>
          <p:txBody>
            <a:bodyPr wrap="none" anchor="ctr"/>
            <a:lstStyle/>
            <a:p>
              <a:pPr algn="ctr">
                <a:defRPr/>
              </a:pPr>
              <a:r>
                <a:rPr lang="yo-NG" sz="1400" b="1" dirty="0">
                  <a:latin typeface="Arial" charset="0"/>
                  <a:cs typeface="Arial" charset="0"/>
                </a:rPr>
                <a:t>Procurement Phase</a:t>
              </a:r>
              <a:r>
                <a:rPr lang="en-GB" sz="1200" dirty="0">
                  <a:latin typeface="Arial" charset="0"/>
                  <a:cs typeface="Arial" charset="0"/>
                </a:rPr>
                <a:t> </a:t>
              </a:r>
            </a:p>
          </p:txBody>
        </p:sp>
        <p:sp>
          <p:nvSpPr>
            <p:cNvPr id="11" name="Rectangle 7"/>
            <p:cNvSpPr>
              <a:spLocks noChangeArrowheads="1"/>
            </p:cNvSpPr>
            <p:nvPr/>
          </p:nvSpPr>
          <p:spPr bwMode="auto">
            <a:xfrm>
              <a:off x="3352801" y="3429000"/>
              <a:ext cx="2590800" cy="2498725"/>
            </a:xfrm>
            <a:prstGeom prst="rect">
              <a:avLst/>
            </a:prstGeom>
            <a:solidFill>
              <a:srgbClr val="FFFF00"/>
            </a:solidFill>
            <a:ln w="9525">
              <a:noFill/>
              <a:miter lim="800000"/>
              <a:headEnd/>
              <a:tailEnd/>
            </a:ln>
            <a:effectLst>
              <a:outerShdw dist="35921" dir="2700000" algn="ctr" rotWithShape="0">
                <a:schemeClr val="bg2"/>
              </a:outerShdw>
            </a:effectLst>
          </p:spPr>
          <p:txBody>
            <a:bodyPr wrap="none" anchor="ctr"/>
            <a:lstStyle/>
            <a:p>
              <a:pPr algn="ctr">
                <a:defRPr/>
              </a:pPr>
              <a:r>
                <a:rPr lang="yo-NG" sz="1400" b="1" dirty="0">
                  <a:latin typeface="Arial" charset="0"/>
                  <a:cs typeface="Arial" charset="0"/>
                </a:rPr>
                <a:t>TRANSACTION ADVISER</a:t>
              </a:r>
            </a:p>
            <a:p>
              <a:pPr algn="ctr">
                <a:defRPr/>
              </a:pPr>
              <a:r>
                <a:rPr lang="yo-NG" sz="1400" b="1" dirty="0">
                  <a:latin typeface="Arial" charset="0"/>
                  <a:cs typeface="Arial" charset="0"/>
                </a:rPr>
                <a:t>EoI</a:t>
              </a:r>
              <a:r>
                <a:rPr lang="en-US" sz="1400" b="1" dirty="0">
                  <a:latin typeface="Arial" charset="0"/>
                  <a:cs typeface="Arial" charset="0"/>
                </a:rPr>
                <a:t>/RFQ Phase</a:t>
              </a:r>
              <a:r>
                <a:rPr lang="yo-NG" sz="1400" b="1" dirty="0">
                  <a:latin typeface="Arial" charset="0"/>
                  <a:cs typeface="Arial" charset="0"/>
                </a:rPr>
                <a:t> AND RFP</a:t>
              </a:r>
            </a:p>
            <a:p>
              <a:pPr algn="ctr">
                <a:defRPr/>
              </a:pPr>
              <a:r>
                <a:rPr lang="yo-NG" sz="1400" b="1" dirty="0">
                  <a:latin typeface="Arial" charset="0"/>
                  <a:cs typeface="Arial" charset="0"/>
                </a:rPr>
                <a:t>BIDDING</a:t>
              </a:r>
            </a:p>
            <a:p>
              <a:pPr algn="ctr">
                <a:defRPr/>
              </a:pPr>
              <a:r>
                <a:rPr lang="yo-NG" sz="1400" b="1" dirty="0">
                  <a:latin typeface="Arial" charset="0"/>
                  <a:cs typeface="Arial" charset="0"/>
                </a:rPr>
                <a:t>BIDDERS CONFERENCE</a:t>
              </a:r>
            </a:p>
            <a:p>
              <a:pPr algn="ctr">
                <a:defRPr/>
              </a:pPr>
              <a:r>
                <a:rPr lang="yo-NG" sz="1400" b="1" dirty="0">
                  <a:latin typeface="Arial" charset="0"/>
                  <a:cs typeface="Arial" charset="0"/>
                </a:rPr>
                <a:t>BID EVALUATION</a:t>
              </a:r>
            </a:p>
            <a:p>
              <a:pPr algn="ctr">
                <a:defRPr/>
              </a:pPr>
              <a:r>
                <a:rPr lang="yo-NG" sz="1400" b="1" dirty="0">
                  <a:latin typeface="Arial" charset="0"/>
                  <a:cs typeface="Arial" charset="0"/>
                </a:rPr>
                <a:t>VALUE FOR MONEY TEST</a:t>
              </a:r>
            </a:p>
            <a:p>
              <a:pPr algn="ctr">
                <a:defRPr/>
              </a:pPr>
              <a:r>
                <a:rPr lang="yo-NG" sz="1400" b="1" dirty="0">
                  <a:latin typeface="Arial" charset="0"/>
                  <a:cs typeface="Arial" charset="0"/>
                </a:rPr>
                <a:t>PREFERRED BIDDER</a:t>
              </a:r>
            </a:p>
            <a:p>
              <a:pPr algn="ctr">
                <a:defRPr/>
              </a:pPr>
              <a:r>
                <a:rPr lang="yo-NG" sz="1400" b="1" dirty="0">
                  <a:latin typeface="Arial" charset="0"/>
                  <a:cs typeface="Arial" charset="0"/>
                </a:rPr>
                <a:t>FULL BUSINESS CASE</a:t>
              </a:r>
            </a:p>
            <a:p>
              <a:pPr algn="ctr">
                <a:defRPr/>
              </a:pPr>
              <a:r>
                <a:rPr lang="en-US" sz="1400" b="1" dirty="0">
                  <a:latin typeface="Arial" charset="0"/>
                  <a:cs typeface="Arial" charset="0"/>
                </a:rPr>
                <a:t>BY </a:t>
              </a:r>
              <a:r>
                <a:rPr lang="yo-NG" sz="1400" b="1" dirty="0">
                  <a:latin typeface="Arial" charset="0"/>
                  <a:cs typeface="Arial" charset="0"/>
                </a:rPr>
                <a:t>FEC</a:t>
              </a:r>
              <a:endParaRPr lang="en-GB" sz="1400" dirty="0">
                <a:latin typeface="Arial" charset="0"/>
                <a:cs typeface="Arial" charset="0"/>
              </a:endParaRPr>
            </a:p>
          </p:txBody>
        </p:sp>
        <p:sp>
          <p:nvSpPr>
            <p:cNvPr id="12" name="Rectangle 5"/>
            <p:cNvSpPr>
              <a:spLocks noChangeArrowheads="1"/>
            </p:cNvSpPr>
            <p:nvPr/>
          </p:nvSpPr>
          <p:spPr bwMode="auto">
            <a:xfrm>
              <a:off x="6400800" y="2133600"/>
              <a:ext cx="2057400" cy="484188"/>
            </a:xfrm>
            <a:prstGeom prst="rect">
              <a:avLst/>
            </a:prstGeom>
            <a:solidFill>
              <a:srgbClr val="FFFF00"/>
            </a:solidFill>
            <a:ln w="9525">
              <a:noFill/>
              <a:miter lim="800000"/>
              <a:headEnd/>
              <a:tailEnd/>
            </a:ln>
            <a:effectLst>
              <a:outerShdw dist="35921" dir="2700000" algn="ctr" rotWithShape="0">
                <a:schemeClr val="bg2"/>
              </a:outerShdw>
            </a:effectLst>
          </p:spPr>
          <p:txBody>
            <a:bodyPr wrap="none" anchor="ctr"/>
            <a:lstStyle/>
            <a:p>
              <a:pPr algn="ctr">
                <a:defRPr/>
              </a:pPr>
              <a:r>
                <a:rPr lang="yo-NG" sz="1400" b="1" dirty="0">
                  <a:latin typeface="Arial" charset="0"/>
                  <a:cs typeface="Arial" charset="0"/>
                </a:rPr>
                <a:t>Implementation Phase</a:t>
              </a:r>
              <a:r>
                <a:rPr lang="en-GB" sz="1200" dirty="0">
                  <a:latin typeface="Arial" charset="0"/>
                  <a:cs typeface="Arial" charset="0"/>
                </a:rPr>
                <a:t> </a:t>
              </a:r>
            </a:p>
          </p:txBody>
        </p:sp>
        <p:sp>
          <p:nvSpPr>
            <p:cNvPr id="13" name="Rectangle 7"/>
            <p:cNvSpPr>
              <a:spLocks noChangeArrowheads="1"/>
            </p:cNvSpPr>
            <p:nvPr/>
          </p:nvSpPr>
          <p:spPr bwMode="auto">
            <a:xfrm>
              <a:off x="6324600" y="3352800"/>
              <a:ext cx="2590800" cy="2498725"/>
            </a:xfrm>
            <a:prstGeom prst="rect">
              <a:avLst/>
            </a:prstGeom>
            <a:solidFill>
              <a:srgbClr val="FFFF00"/>
            </a:solidFill>
            <a:ln w="9525">
              <a:noFill/>
              <a:miter lim="800000"/>
              <a:headEnd/>
              <a:tailEnd/>
            </a:ln>
            <a:effectLst>
              <a:outerShdw dist="35921" dir="2700000" algn="ctr" rotWithShape="0">
                <a:schemeClr val="bg2"/>
              </a:outerShdw>
            </a:effectLst>
          </p:spPr>
          <p:txBody>
            <a:bodyPr wrap="none" anchor="ctr"/>
            <a:lstStyle/>
            <a:p>
              <a:pPr algn="ctr">
                <a:defRPr/>
              </a:pPr>
              <a:r>
                <a:rPr lang="en-US" sz="1400" b="1" dirty="0">
                  <a:latin typeface="Arial" charset="0"/>
                  <a:cs typeface="Arial" charset="0"/>
                </a:rPr>
                <a:t>INDEPENDENT ENGINEER</a:t>
              </a:r>
              <a:endParaRPr lang="yo-NG" sz="1400" b="1" dirty="0">
                <a:latin typeface="Arial" charset="0"/>
                <a:cs typeface="Arial" charset="0"/>
              </a:endParaRPr>
            </a:p>
            <a:p>
              <a:pPr algn="ctr">
                <a:defRPr/>
              </a:pPr>
              <a:r>
                <a:rPr lang="yo-NG" sz="1400" b="1" dirty="0">
                  <a:latin typeface="Arial" charset="0"/>
                  <a:cs typeface="Arial" charset="0"/>
                </a:rPr>
                <a:t>MONITOR DESIGN AND </a:t>
              </a:r>
            </a:p>
            <a:p>
              <a:pPr algn="ctr">
                <a:defRPr/>
              </a:pPr>
              <a:r>
                <a:rPr lang="yo-NG" sz="1400" b="1" dirty="0">
                  <a:latin typeface="Arial" charset="0"/>
                  <a:cs typeface="Arial" charset="0"/>
                </a:rPr>
                <a:t>CONSTRUCTION</a:t>
              </a:r>
            </a:p>
            <a:p>
              <a:pPr algn="ctr">
                <a:defRPr/>
              </a:pPr>
              <a:r>
                <a:rPr lang="yo-NG" sz="1400" b="1" dirty="0">
                  <a:latin typeface="Arial" charset="0"/>
                  <a:cs typeface="Arial" charset="0"/>
                </a:rPr>
                <a:t>COMMISSIONING TEST</a:t>
              </a:r>
            </a:p>
            <a:p>
              <a:pPr algn="ctr">
                <a:defRPr/>
              </a:pPr>
              <a:r>
                <a:rPr lang="yo-NG" sz="1400" b="1" dirty="0">
                  <a:latin typeface="Arial" charset="0"/>
                  <a:cs typeface="Arial" charset="0"/>
                </a:rPr>
                <a:t>VERIFY OUTPUT </a:t>
              </a:r>
            </a:p>
            <a:p>
              <a:pPr algn="ctr">
                <a:defRPr/>
              </a:pPr>
              <a:r>
                <a:rPr lang="yo-NG" sz="1400" b="1" dirty="0">
                  <a:latin typeface="Arial" charset="0"/>
                  <a:cs typeface="Arial" charset="0"/>
                </a:rPr>
                <a:t>REQUIREMENTS</a:t>
              </a:r>
            </a:p>
            <a:p>
              <a:pPr algn="ctr">
                <a:defRPr/>
              </a:pPr>
              <a:r>
                <a:rPr lang="yo-NG" sz="1400" b="1" dirty="0">
                  <a:latin typeface="Arial" charset="0"/>
                  <a:cs typeface="Arial" charset="0"/>
                </a:rPr>
                <a:t>CONTRACT MANAGEMENT</a:t>
              </a:r>
              <a:endParaRPr lang="en-GB" sz="1400" dirty="0">
                <a:latin typeface="Arial" charset="0"/>
                <a:cs typeface="Arial" charset="0"/>
              </a:endParaRPr>
            </a:p>
          </p:txBody>
        </p:sp>
        <p:sp>
          <p:nvSpPr>
            <p:cNvPr id="14" name="Down Arrow 13"/>
            <p:cNvSpPr/>
            <p:nvPr/>
          </p:nvSpPr>
          <p:spPr>
            <a:xfrm>
              <a:off x="914401" y="2743200"/>
              <a:ext cx="1066800" cy="685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g-NG"/>
            </a:p>
          </p:txBody>
        </p:sp>
        <p:sp>
          <p:nvSpPr>
            <p:cNvPr id="15" name="Down Arrow 14"/>
            <p:cNvSpPr/>
            <p:nvPr/>
          </p:nvSpPr>
          <p:spPr>
            <a:xfrm>
              <a:off x="4038601" y="2743200"/>
              <a:ext cx="1066800" cy="685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g-NG"/>
            </a:p>
          </p:txBody>
        </p:sp>
        <p:sp>
          <p:nvSpPr>
            <p:cNvPr id="16" name="Down Arrow 15"/>
            <p:cNvSpPr/>
            <p:nvPr/>
          </p:nvSpPr>
          <p:spPr>
            <a:xfrm>
              <a:off x="6781800" y="2743200"/>
              <a:ext cx="1066800" cy="685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g-NG"/>
            </a:p>
          </p:txBody>
        </p:sp>
        <p:sp>
          <p:nvSpPr>
            <p:cNvPr id="17" name="Right Arrow 16"/>
            <p:cNvSpPr/>
            <p:nvPr/>
          </p:nvSpPr>
          <p:spPr>
            <a:xfrm>
              <a:off x="2667001" y="2209800"/>
              <a:ext cx="685800" cy="3048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g-NG"/>
            </a:p>
          </p:txBody>
        </p:sp>
        <p:sp>
          <p:nvSpPr>
            <p:cNvPr id="18" name="Right Arrow 17"/>
            <p:cNvSpPr/>
            <p:nvPr/>
          </p:nvSpPr>
          <p:spPr>
            <a:xfrm>
              <a:off x="5638800" y="2286000"/>
              <a:ext cx="685800" cy="3048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g-NG"/>
            </a:p>
          </p:txBody>
        </p:sp>
        <p:sp>
          <p:nvSpPr>
            <p:cNvPr id="19" name="Rectangle 18"/>
            <p:cNvSpPr/>
            <p:nvPr/>
          </p:nvSpPr>
          <p:spPr bwMode="auto">
            <a:xfrm>
              <a:off x="4495801" y="1143000"/>
              <a:ext cx="1828800" cy="914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 typeface="Wingdings" pitchFamily="2" charset="2"/>
                <a:buChar char="§"/>
                <a:defRPr/>
              </a:pPr>
              <a:r>
                <a:rPr lang="en-US" sz="1200" b="1" i="1" dirty="0">
                  <a:solidFill>
                    <a:schemeClr val="tx1"/>
                  </a:solidFill>
                </a:rPr>
                <a:t>Project Identification</a:t>
              </a:r>
            </a:p>
            <a:p>
              <a:pPr>
                <a:lnSpc>
                  <a:spcPct val="150000"/>
                </a:lnSpc>
                <a:buFont typeface="Wingdings" pitchFamily="2" charset="2"/>
                <a:buChar char="§"/>
                <a:defRPr/>
              </a:pPr>
              <a:r>
                <a:rPr lang="en-US" sz="1200" b="1" i="1" dirty="0">
                  <a:solidFill>
                    <a:schemeClr val="tx1"/>
                  </a:solidFill>
                </a:rPr>
                <a:t>Project Prioritization</a:t>
              </a:r>
            </a:p>
            <a:p>
              <a:pPr>
                <a:lnSpc>
                  <a:spcPct val="150000"/>
                </a:lnSpc>
                <a:buFont typeface="Wingdings" pitchFamily="2" charset="2"/>
                <a:buChar char="§"/>
                <a:defRPr/>
              </a:pPr>
              <a:r>
                <a:rPr lang="en-US" sz="1200" b="1" i="1" dirty="0">
                  <a:solidFill>
                    <a:schemeClr val="tx1"/>
                  </a:solidFill>
                </a:rPr>
                <a:t>Project Selection</a:t>
              </a:r>
            </a:p>
          </p:txBody>
        </p:sp>
        <p:sp>
          <p:nvSpPr>
            <p:cNvPr id="20" name="Rectangle 5"/>
            <p:cNvSpPr>
              <a:spLocks noChangeArrowheads="1"/>
            </p:cNvSpPr>
            <p:nvPr/>
          </p:nvSpPr>
          <p:spPr bwMode="auto">
            <a:xfrm>
              <a:off x="381001" y="1371600"/>
              <a:ext cx="1905000" cy="484188"/>
            </a:xfrm>
            <a:prstGeom prst="rect">
              <a:avLst/>
            </a:prstGeom>
            <a:solidFill>
              <a:srgbClr val="FFFF00"/>
            </a:solidFill>
            <a:ln w="9525">
              <a:noFill/>
              <a:miter lim="800000"/>
              <a:headEnd/>
              <a:tailEnd/>
            </a:ln>
            <a:effectLst>
              <a:outerShdw dist="35921" dir="2700000" algn="ctr" rotWithShape="0">
                <a:schemeClr val="bg2"/>
              </a:outerShdw>
            </a:effectLst>
          </p:spPr>
          <p:txBody>
            <a:bodyPr wrap="none" anchor="ctr"/>
            <a:lstStyle/>
            <a:p>
              <a:pPr algn="ctr">
                <a:defRPr/>
              </a:pPr>
              <a:r>
                <a:rPr lang="yo-NG" sz="1400" b="1" dirty="0">
                  <a:latin typeface="Arial" charset="0"/>
                  <a:cs typeface="Arial" charset="0"/>
                </a:rPr>
                <a:t>Pr</a:t>
              </a:r>
              <a:r>
                <a:rPr lang="en-US" sz="1400" b="1" dirty="0">
                  <a:latin typeface="Arial" charset="0"/>
                  <a:cs typeface="Arial" charset="0"/>
                </a:rPr>
                <a:t>eliminaries</a:t>
              </a:r>
              <a:endParaRPr lang="en-GB" sz="1200" dirty="0">
                <a:latin typeface="Arial" charset="0"/>
                <a:cs typeface="Arial" charset="0"/>
              </a:endParaRPr>
            </a:p>
          </p:txBody>
        </p:sp>
        <p:sp>
          <p:nvSpPr>
            <p:cNvPr id="21" name="Right Arrow 20"/>
            <p:cNvSpPr/>
            <p:nvPr/>
          </p:nvSpPr>
          <p:spPr>
            <a:xfrm>
              <a:off x="2590801" y="1524000"/>
              <a:ext cx="1600200" cy="3048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g-NG"/>
            </a:p>
          </p:txBody>
        </p:sp>
      </p:grpSp>
      <p:pic>
        <p:nvPicPr>
          <p:cNvPr id="23" name="Picture 22" descr="PPP_Policy.jpg"/>
          <p:cNvPicPr>
            <a:picLocks noChangeAspect="1"/>
          </p:cNvPicPr>
          <p:nvPr/>
        </p:nvPicPr>
        <p:blipFill>
          <a:blip r:embed="rId3" cstate="print"/>
          <a:srcRect l="1843" t="7373" r="13364" b="9063"/>
          <a:stretch>
            <a:fillRect/>
          </a:stretch>
        </p:blipFill>
        <p:spPr>
          <a:xfrm rot="5400000">
            <a:off x="7005431" y="233569"/>
            <a:ext cx="2057398" cy="1590261"/>
          </a:xfrm>
          <a:prstGeom prst="rect">
            <a:avLst/>
          </a:prstGeom>
          <a:ln>
            <a:noFill/>
          </a:ln>
          <a:effectLst>
            <a:softEdge rad="112500"/>
          </a:effectLst>
        </p:spPr>
      </p:pic>
    </p:spTree>
    <p:extLst>
      <p:ext uri="{BB962C8B-B14F-4D97-AF65-F5344CB8AC3E}">
        <p14:creationId xmlns:p14="http://schemas.microsoft.com/office/powerpoint/2010/main" val="184972629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pPr>
              <a:defRPr/>
            </a:pPr>
            <a:fld id="{199D4534-C99A-499E-8637-83C0EAF84367}" type="slidenum">
              <a:rPr lang="en-US" smtClean="0"/>
              <a:pPr>
                <a:defRPr/>
              </a:pPr>
              <a:t>37</a:t>
            </a:fld>
            <a:endParaRPr lang="en-US" dirty="0"/>
          </a:p>
        </p:txBody>
      </p:sp>
      <p:sp>
        <p:nvSpPr>
          <p:cNvPr id="21507" name="TextBox 1"/>
          <p:cNvSpPr txBox="1">
            <a:spLocks noChangeArrowheads="1"/>
          </p:cNvSpPr>
          <p:nvPr/>
        </p:nvSpPr>
        <p:spPr bwMode="auto">
          <a:xfrm>
            <a:off x="199073" y="1981200"/>
            <a:ext cx="5475287"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ts val="600"/>
              </a:spcBef>
              <a:buFont typeface="Calibri" pitchFamily="34" charset="0"/>
              <a:buAutoNum type="arabicPeriod"/>
            </a:pPr>
            <a:r>
              <a:rPr lang="en-US" altLang="en-US" sz="2100" dirty="0">
                <a:latin typeface="Footlight MT Light" pitchFamily="18" charset="0"/>
              </a:rPr>
              <a:t>Project identification by MDAs</a:t>
            </a:r>
          </a:p>
          <a:p>
            <a:pPr algn="just" eaLnBrk="1" hangingPunct="1">
              <a:spcBef>
                <a:spcPts val="600"/>
              </a:spcBef>
              <a:buFont typeface="Calibri" pitchFamily="34" charset="0"/>
              <a:buAutoNum type="arabicPeriod"/>
            </a:pPr>
            <a:r>
              <a:rPr lang="en-US" altLang="en-US" sz="2100" dirty="0">
                <a:latin typeface="Footlight MT Light" pitchFamily="18" charset="0"/>
              </a:rPr>
              <a:t>MDA’s engages ICRC prior to commencing PPP to ensure viability and bankability of proposed projects.</a:t>
            </a:r>
          </a:p>
          <a:p>
            <a:pPr algn="just" eaLnBrk="1" hangingPunct="1">
              <a:spcBef>
                <a:spcPts val="600"/>
              </a:spcBef>
              <a:buFont typeface="Calibri" pitchFamily="34" charset="0"/>
              <a:buAutoNum type="arabicPeriod"/>
            </a:pPr>
            <a:r>
              <a:rPr lang="en-US" altLang="en-US" sz="2100" dirty="0">
                <a:latin typeface="Footlight MT Light" pitchFamily="18" charset="0"/>
              </a:rPr>
              <a:t>MDA’s consult and engage with the </a:t>
            </a:r>
            <a:r>
              <a:rPr lang="en-US" altLang="en-US" sz="2100" dirty="0" err="1">
                <a:latin typeface="Footlight MT Light" pitchFamily="18" charset="0"/>
              </a:rPr>
              <a:t>FMoF</a:t>
            </a:r>
            <a:r>
              <a:rPr lang="en-US" altLang="en-US" sz="2100" dirty="0">
                <a:latin typeface="Footlight MT Light" pitchFamily="18" charset="0"/>
              </a:rPr>
              <a:t> to structure financing prior to commencing PPP projects</a:t>
            </a:r>
          </a:p>
          <a:p>
            <a:pPr algn="just" eaLnBrk="1" hangingPunct="1">
              <a:spcBef>
                <a:spcPts val="600"/>
              </a:spcBef>
              <a:buFont typeface="Calibri" pitchFamily="34" charset="0"/>
              <a:buAutoNum type="arabicPeriod"/>
            </a:pPr>
            <a:r>
              <a:rPr lang="en-US" altLang="en-US" sz="2100" dirty="0">
                <a:latin typeface="Footlight MT Light" pitchFamily="18" charset="0"/>
              </a:rPr>
              <a:t>MDA engage Transaction Adviser (TA) as required under the Public Procurement Act of 2007. Prepares for Outline Business Case (OBC) ICRC reviews OBC/issues OBC Certificate of Compliance</a:t>
            </a:r>
          </a:p>
        </p:txBody>
      </p:sp>
      <p:sp>
        <p:nvSpPr>
          <p:cNvPr id="5" name="Title 1"/>
          <p:cNvSpPr txBox="1">
            <a:spLocks/>
          </p:cNvSpPr>
          <p:nvPr/>
        </p:nvSpPr>
        <p:spPr bwMode="auto">
          <a:xfrm>
            <a:off x="163513" y="1192213"/>
            <a:ext cx="3352800" cy="381000"/>
          </a:xfrm>
          <a:prstGeom prst="rect">
            <a:avLst/>
          </a:prstGeom>
          <a:solidFill>
            <a:schemeClr val="tx1"/>
          </a:solidFill>
          <a:ln w="9525">
            <a:noFill/>
            <a:miter lim="800000"/>
            <a:headEnd/>
            <a:tailEnd/>
          </a:ln>
        </p:spPr>
        <p:txBody>
          <a:bodyPr anchor="ctr"/>
          <a:lstStyle/>
          <a:p>
            <a:pPr>
              <a:defRPr/>
            </a:pPr>
            <a:r>
              <a:rPr lang="en-US" sz="1600" b="1" dirty="0">
                <a:solidFill>
                  <a:schemeClr val="bg1"/>
                </a:solidFill>
                <a:latin typeface="+mj-lt"/>
                <a:ea typeface="+mj-ea"/>
                <a:cs typeface="+mj-cs"/>
              </a:rPr>
              <a:t>… The SOLICITED PPP Process -1</a:t>
            </a:r>
          </a:p>
        </p:txBody>
      </p:sp>
      <p:graphicFrame>
        <p:nvGraphicFramePr>
          <p:cNvPr id="6" name="Diagram 5"/>
          <p:cNvGraphicFramePr/>
          <p:nvPr/>
        </p:nvGraphicFramePr>
        <p:xfrm>
          <a:off x="5257800" y="1603103"/>
          <a:ext cx="3581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a:spLocks noGrp="1"/>
          </p:cNvSpPr>
          <p:nvPr>
            <p:ph type="title"/>
          </p:nvPr>
        </p:nvSpPr>
        <p:spPr>
          <a:xfrm>
            <a:off x="114300" y="381000"/>
            <a:ext cx="8610600" cy="685800"/>
          </a:xfrm>
        </p:spPr>
        <p:txBody>
          <a:bodyPr/>
          <a:lstStyle/>
          <a:p>
            <a:pPr eaLnBrk="1" hangingPunct="1"/>
            <a:r>
              <a:rPr lang="en-US" altLang="en-US" sz="3200" b="1" dirty="0">
                <a:solidFill>
                  <a:schemeClr val="bg1"/>
                </a:solidFill>
                <a:latin typeface="Footlight MT Light" panose="0204060206030A020304" pitchFamily="18" charset="0"/>
              </a:rPr>
              <a:t>The Nigerian PPP Framework</a:t>
            </a:r>
          </a:p>
        </p:txBody>
      </p:sp>
      <p:pic>
        <p:nvPicPr>
          <p:cNvPr id="7" name="Picture 1">
            <a:extLst>
              <a:ext uri="{FF2B5EF4-FFF2-40B4-BE49-F238E27FC236}">
                <a16:creationId xmlns:a16="http://schemas.microsoft.com/office/drawing/2014/main" id="{1CBC1F27-6EC3-49F8-9010-39F1BE8567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25"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28711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pPr>
              <a:defRPr/>
            </a:pPr>
            <a:fld id="{10B26806-8291-4571-8D56-01FBE21F82A9}" type="slidenum">
              <a:rPr lang="en-US" smtClean="0"/>
              <a:pPr>
                <a:defRPr/>
              </a:pPr>
              <a:t>38</a:t>
            </a:fld>
            <a:endParaRPr lang="en-US" dirty="0"/>
          </a:p>
        </p:txBody>
      </p:sp>
      <p:sp>
        <p:nvSpPr>
          <p:cNvPr id="22531" name="TextBox 1"/>
          <p:cNvSpPr txBox="1">
            <a:spLocks noChangeArrowheads="1"/>
          </p:cNvSpPr>
          <p:nvPr/>
        </p:nvSpPr>
        <p:spPr bwMode="auto">
          <a:xfrm>
            <a:off x="163513" y="1573213"/>
            <a:ext cx="5703887"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ts val="0"/>
              </a:spcBef>
              <a:buNone/>
            </a:pPr>
            <a:r>
              <a:rPr lang="en-US" altLang="en-US" sz="2200" dirty="0">
                <a:latin typeface="Footlight MT Light" pitchFamily="18" charset="0"/>
              </a:rPr>
              <a:t>5.   Upon OBC Certification, MDA’s/TA   </a:t>
            </a:r>
          </a:p>
          <a:p>
            <a:pPr marL="0" indent="0" eaLnBrk="1" hangingPunct="1">
              <a:spcBef>
                <a:spcPts val="0"/>
              </a:spcBef>
              <a:buNone/>
            </a:pPr>
            <a:r>
              <a:rPr lang="en-US" altLang="en-US" sz="2200" dirty="0">
                <a:latin typeface="Footlight MT Light" pitchFamily="18" charset="0"/>
              </a:rPr>
              <a:t>      commence procurement of private partner.  </a:t>
            </a:r>
          </a:p>
          <a:p>
            <a:pPr marL="0" indent="0" eaLnBrk="1" hangingPunct="1">
              <a:spcBef>
                <a:spcPts val="0"/>
              </a:spcBef>
              <a:buNone/>
            </a:pPr>
            <a:r>
              <a:rPr lang="en-US" altLang="en-US" sz="2200" dirty="0">
                <a:latin typeface="Footlight MT Light" pitchFamily="18" charset="0"/>
              </a:rPr>
              <a:t>6.   Upon procurement, MDA negotiates with  </a:t>
            </a:r>
          </a:p>
          <a:p>
            <a:pPr marL="0" indent="0" eaLnBrk="1" hangingPunct="1">
              <a:spcBef>
                <a:spcPts val="0"/>
              </a:spcBef>
              <a:buNone/>
            </a:pPr>
            <a:r>
              <a:rPr lang="en-US" altLang="en-US" sz="2200" dirty="0">
                <a:latin typeface="Footlight MT Light" pitchFamily="18" charset="0"/>
              </a:rPr>
              <a:t>      preferred investor  and submit Full Business     </a:t>
            </a:r>
          </a:p>
          <a:p>
            <a:pPr marL="0" indent="0" eaLnBrk="1" hangingPunct="1">
              <a:spcBef>
                <a:spcPts val="0"/>
              </a:spcBef>
              <a:buNone/>
            </a:pPr>
            <a:r>
              <a:rPr lang="en-US" altLang="en-US" sz="2200" dirty="0">
                <a:latin typeface="Footlight MT Light" pitchFamily="18" charset="0"/>
              </a:rPr>
              <a:t>      Case (FBC) to ICRC for FBC Certificate of  </a:t>
            </a:r>
          </a:p>
          <a:p>
            <a:pPr marL="0" indent="0" eaLnBrk="1" hangingPunct="1">
              <a:spcBef>
                <a:spcPts val="0"/>
              </a:spcBef>
              <a:buNone/>
            </a:pPr>
            <a:r>
              <a:rPr lang="en-US" altLang="en-US" sz="2200" dirty="0">
                <a:latin typeface="Footlight MT Light" pitchFamily="18" charset="0"/>
              </a:rPr>
              <a:t>      Compliance.</a:t>
            </a:r>
          </a:p>
          <a:p>
            <a:pPr eaLnBrk="1" hangingPunct="1">
              <a:spcBef>
                <a:spcPts val="0"/>
              </a:spcBef>
              <a:buFont typeface="Calibri" pitchFamily="34" charset="0"/>
              <a:buAutoNum type="arabicPeriod" startAt="7"/>
            </a:pPr>
            <a:r>
              <a:rPr lang="en-US" altLang="en-US" sz="2200" dirty="0">
                <a:latin typeface="Footlight MT Light" pitchFamily="18" charset="0"/>
              </a:rPr>
              <a:t>MDA submit FBC to FEC for approval.</a:t>
            </a:r>
          </a:p>
          <a:p>
            <a:pPr eaLnBrk="1" hangingPunct="1">
              <a:spcBef>
                <a:spcPts val="0"/>
              </a:spcBef>
              <a:buFont typeface="Calibri" pitchFamily="34" charset="0"/>
              <a:buAutoNum type="arabicPeriod" startAt="7"/>
            </a:pPr>
            <a:r>
              <a:rPr lang="en-US" altLang="en-US" sz="2200" dirty="0">
                <a:latin typeface="Footlight MT Light" pitchFamily="18" charset="0"/>
              </a:rPr>
              <a:t>Upon approval, PPP contract is signed and ICRC takes  custody</a:t>
            </a:r>
          </a:p>
          <a:p>
            <a:pPr eaLnBrk="1" hangingPunct="1">
              <a:spcBef>
                <a:spcPts val="600"/>
              </a:spcBef>
              <a:buFont typeface="Calibri" pitchFamily="34" charset="0"/>
              <a:buAutoNum type="arabicPeriod" startAt="7"/>
            </a:pPr>
            <a:r>
              <a:rPr lang="en-US" altLang="en-US" sz="2200" dirty="0">
                <a:latin typeface="Footlight MT Light" pitchFamily="18" charset="0"/>
              </a:rPr>
              <a:t>MDA and preferred PPP Project Proponent (Investor) achieve Financial Close.</a:t>
            </a:r>
          </a:p>
          <a:p>
            <a:pPr eaLnBrk="1" hangingPunct="1">
              <a:spcBef>
                <a:spcPts val="600"/>
              </a:spcBef>
              <a:buFont typeface="Calibri" pitchFamily="34" charset="0"/>
              <a:buAutoNum type="arabicPeriod" startAt="7"/>
            </a:pPr>
            <a:r>
              <a:rPr lang="en-US" altLang="en-US" sz="2200" dirty="0">
                <a:latin typeface="Footlight MT Light" pitchFamily="18" charset="0"/>
              </a:rPr>
              <a:t>ICRC and the MDA conduct regular joint Inspections of the Project until the end of the contract.</a:t>
            </a:r>
          </a:p>
        </p:txBody>
      </p:sp>
      <p:sp>
        <p:nvSpPr>
          <p:cNvPr id="5" name="Title 1"/>
          <p:cNvSpPr txBox="1">
            <a:spLocks/>
          </p:cNvSpPr>
          <p:nvPr/>
        </p:nvSpPr>
        <p:spPr bwMode="auto">
          <a:xfrm>
            <a:off x="163513" y="1192213"/>
            <a:ext cx="3352800" cy="381000"/>
          </a:xfrm>
          <a:prstGeom prst="rect">
            <a:avLst/>
          </a:prstGeom>
          <a:solidFill>
            <a:schemeClr val="tx1"/>
          </a:solidFill>
          <a:ln w="9525">
            <a:noFill/>
            <a:miter lim="800000"/>
            <a:headEnd/>
            <a:tailEnd/>
          </a:ln>
        </p:spPr>
        <p:txBody>
          <a:bodyPr anchor="ctr"/>
          <a:lstStyle/>
          <a:p>
            <a:pPr>
              <a:defRPr/>
            </a:pPr>
            <a:r>
              <a:rPr lang="en-US" sz="1600" b="1" dirty="0">
                <a:solidFill>
                  <a:schemeClr val="bg1"/>
                </a:solidFill>
                <a:latin typeface="+mj-lt"/>
                <a:ea typeface="+mj-ea"/>
                <a:cs typeface="+mj-cs"/>
              </a:rPr>
              <a:t>… The SOLICITED PPP Process II</a:t>
            </a:r>
          </a:p>
        </p:txBody>
      </p:sp>
      <p:graphicFrame>
        <p:nvGraphicFramePr>
          <p:cNvPr id="6" name="Diagram 5"/>
          <p:cNvGraphicFramePr/>
          <p:nvPr/>
        </p:nvGraphicFramePr>
        <p:xfrm>
          <a:off x="5486400" y="1905000"/>
          <a:ext cx="3352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a:spLocks noGrp="1"/>
          </p:cNvSpPr>
          <p:nvPr>
            <p:ph type="title"/>
          </p:nvPr>
        </p:nvSpPr>
        <p:spPr>
          <a:xfrm>
            <a:off x="114300" y="381000"/>
            <a:ext cx="8610600" cy="685800"/>
          </a:xfrm>
        </p:spPr>
        <p:txBody>
          <a:bodyPr/>
          <a:lstStyle/>
          <a:p>
            <a:pPr eaLnBrk="1" hangingPunct="1"/>
            <a:r>
              <a:rPr lang="en-US" altLang="en-US" sz="3200" b="1" dirty="0">
                <a:solidFill>
                  <a:schemeClr val="bg1"/>
                </a:solidFill>
                <a:latin typeface="Footlight MT Light" panose="0204060206030A020304" pitchFamily="18" charset="0"/>
              </a:rPr>
              <a:t>The Nigerian PPP Framework</a:t>
            </a:r>
          </a:p>
        </p:txBody>
      </p:sp>
      <p:pic>
        <p:nvPicPr>
          <p:cNvPr id="7" name="Picture 1">
            <a:extLst>
              <a:ext uri="{FF2B5EF4-FFF2-40B4-BE49-F238E27FC236}">
                <a16:creationId xmlns:a16="http://schemas.microsoft.com/office/drawing/2014/main" id="{934BD32A-8E5F-4928-AB9E-C7BCECB9E0A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25"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6964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2CD581C-8B96-9844-D0B9-824A6C3CD6D2}"/>
              </a:ext>
            </a:extLst>
          </p:cNvPr>
          <p:cNvSpPr>
            <a:spLocks noGrp="1"/>
          </p:cNvSpPr>
          <p:nvPr>
            <p:ph type="title"/>
          </p:nvPr>
        </p:nvSpPr>
        <p:spPr>
          <a:xfrm>
            <a:off x="1066800" y="392113"/>
            <a:ext cx="6229350" cy="514350"/>
          </a:xfrm>
        </p:spPr>
        <p:txBody>
          <a:bodyPr/>
          <a:lstStyle/>
          <a:p>
            <a:r>
              <a:rPr lang="en-US" altLang="en-US" b="1" dirty="0">
                <a:solidFill>
                  <a:schemeClr val="bg1"/>
                </a:solidFill>
                <a:latin typeface="Footlight MT Light" panose="0204060206030A020304" pitchFamily="18" charset="0"/>
              </a:rPr>
              <a:t>Proposed Way Forward</a:t>
            </a:r>
          </a:p>
        </p:txBody>
      </p:sp>
      <p:sp>
        <p:nvSpPr>
          <p:cNvPr id="35843" name="Slide Number Placeholder 3">
            <a:extLst>
              <a:ext uri="{FF2B5EF4-FFF2-40B4-BE49-F238E27FC236}">
                <a16:creationId xmlns:a16="http://schemas.microsoft.com/office/drawing/2014/main" id="{463367B3-7306-2743-E762-2A14DC766C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8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0002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574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46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18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F482343-6B40-4CF7-97F9-C60B8ECABC26}" type="slidenum">
              <a:rPr lang="en-US" altLang="en-US" sz="900" smtClean="0">
                <a:solidFill>
                  <a:srgbClr val="898989"/>
                </a:solidFill>
                <a:latin typeface="Arial" panose="020B0604020202020204" pitchFamily="34" charset="0"/>
              </a:rPr>
              <a:pPr>
                <a:spcBef>
                  <a:spcPct val="0"/>
                </a:spcBef>
                <a:buFontTx/>
                <a:buNone/>
              </a:pPr>
              <a:t>39</a:t>
            </a:fld>
            <a:endParaRPr lang="en-US" altLang="en-US" sz="900">
              <a:solidFill>
                <a:srgbClr val="898989"/>
              </a:solidFill>
              <a:latin typeface="Arial" panose="020B0604020202020204" pitchFamily="34" charset="0"/>
            </a:endParaRPr>
          </a:p>
        </p:txBody>
      </p:sp>
      <p:sp>
        <p:nvSpPr>
          <p:cNvPr id="35844" name="Rectangle 4">
            <a:extLst>
              <a:ext uri="{FF2B5EF4-FFF2-40B4-BE49-F238E27FC236}">
                <a16:creationId xmlns:a16="http://schemas.microsoft.com/office/drawing/2014/main" id="{A88B4E82-80A9-32CB-FE5B-3DFA43491C8A}"/>
              </a:ext>
            </a:extLst>
          </p:cNvPr>
          <p:cNvSpPr>
            <a:spLocks noChangeArrowheads="1"/>
          </p:cNvSpPr>
          <p:nvPr/>
        </p:nvSpPr>
        <p:spPr bwMode="auto">
          <a:xfrm>
            <a:off x="152401" y="1219200"/>
            <a:ext cx="8686800" cy="559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lnSpc>
                <a:spcPct val="114000"/>
              </a:lnSpc>
              <a:spcBef>
                <a:spcPts val="25"/>
              </a:spcBef>
            </a:pPr>
            <a:r>
              <a:rPr lang="en-GB" altLang="en-US" sz="2100" dirty="0">
                <a:latin typeface="Footlight MT Light" panose="0204060206030A020304" pitchFamily="18" charset="0"/>
                <a:ea typeface="Calibri" panose="020F0502020204030204" pitchFamily="34" charset="0"/>
                <a:cs typeface="Times New Roman" panose="02020603050405020304" pitchFamily="18" charset="0"/>
              </a:rPr>
              <a:t>Practising members of WIMTI should set themselves up as Cooperative Society</a:t>
            </a:r>
          </a:p>
          <a:p>
            <a:pPr marL="342900" indent="-342900" algn="just">
              <a:lnSpc>
                <a:spcPct val="114000"/>
              </a:lnSpc>
              <a:spcBef>
                <a:spcPts val="25"/>
              </a:spcBef>
            </a:pPr>
            <a:r>
              <a:rPr lang="en-GB" altLang="en-US" sz="2100" dirty="0">
                <a:latin typeface="Footlight MT Light" panose="0204060206030A020304" pitchFamily="18" charset="0"/>
                <a:ea typeface="Calibri" panose="020F0502020204030204" pitchFamily="34" charset="0"/>
                <a:cs typeface="Times New Roman" panose="02020603050405020304" pitchFamily="18" charset="0"/>
              </a:rPr>
              <a:t>The Cooperative Society should obtain necessary registration approvals as a legal entity</a:t>
            </a:r>
          </a:p>
          <a:p>
            <a:pPr marL="342900" indent="-342900" algn="just">
              <a:lnSpc>
                <a:spcPct val="114000"/>
              </a:lnSpc>
              <a:spcBef>
                <a:spcPts val="25"/>
              </a:spcBef>
            </a:pPr>
            <a:r>
              <a:rPr lang="en-GB" altLang="en-US" sz="2100" dirty="0">
                <a:latin typeface="Footlight MT Light" panose="0204060206030A020304" pitchFamily="18" charset="0"/>
                <a:ea typeface="Calibri" panose="020F0502020204030204" pitchFamily="34" charset="0"/>
                <a:cs typeface="Times New Roman" panose="02020603050405020304" pitchFamily="18" charset="0"/>
              </a:rPr>
              <a:t>The Cooperative Society should identify ASM/SSM projects they can execute, especially low hanging fruits projects</a:t>
            </a:r>
          </a:p>
          <a:p>
            <a:pPr marL="342900" indent="-342900" algn="just">
              <a:lnSpc>
                <a:spcPct val="114000"/>
              </a:lnSpc>
              <a:spcBef>
                <a:spcPts val="25"/>
              </a:spcBef>
            </a:pPr>
            <a:r>
              <a:rPr lang="en-GB" altLang="en-US" sz="2100" dirty="0">
                <a:latin typeface="Footlight MT Light" panose="0204060206030A020304" pitchFamily="18" charset="0"/>
                <a:ea typeface="Calibri" panose="020F0502020204030204" pitchFamily="34" charset="0"/>
                <a:cs typeface="Times New Roman" panose="02020603050405020304" pitchFamily="18" charset="0"/>
              </a:rPr>
              <a:t>This should be followed by developing the necessary PPP Outline Business Case (OBC)</a:t>
            </a:r>
          </a:p>
          <a:p>
            <a:pPr marL="342900" indent="-342900" algn="just">
              <a:lnSpc>
                <a:spcPct val="114000"/>
              </a:lnSpc>
              <a:spcBef>
                <a:spcPts val="25"/>
              </a:spcBef>
            </a:pPr>
            <a:r>
              <a:rPr lang="en-GB" altLang="en-US" sz="2100" dirty="0">
                <a:latin typeface="Footlight MT Light" panose="0204060206030A020304" pitchFamily="18" charset="0"/>
                <a:ea typeface="Calibri" panose="020F0502020204030204" pitchFamily="34" charset="0"/>
                <a:cs typeface="Times New Roman" panose="02020603050405020304" pitchFamily="18" charset="0"/>
              </a:rPr>
              <a:t>The OBC should be submitted to the Ministry of Solid Minerals, who will in turn review, accept to own and submit same ICRC as an Unsolicited PPP proposal</a:t>
            </a:r>
          </a:p>
          <a:p>
            <a:pPr marL="342900" indent="-342900" algn="just">
              <a:lnSpc>
                <a:spcPct val="114000"/>
              </a:lnSpc>
              <a:spcBef>
                <a:spcPts val="25"/>
              </a:spcBef>
            </a:pPr>
            <a:r>
              <a:rPr lang="en-GB" altLang="en-US" sz="2100" dirty="0">
                <a:latin typeface="Footlight MT Light" panose="0204060206030A020304" pitchFamily="18" charset="0"/>
                <a:ea typeface="Calibri" panose="020F0502020204030204" pitchFamily="34" charset="0"/>
                <a:cs typeface="Times New Roman" panose="02020603050405020304" pitchFamily="18" charset="0"/>
              </a:rPr>
              <a:t>ICRC will provide the necessary PPP regulatory guidance, leading to Financial Close</a:t>
            </a:r>
          </a:p>
          <a:p>
            <a:pPr marL="342900" indent="-342900" algn="just">
              <a:lnSpc>
                <a:spcPct val="114000"/>
              </a:lnSpc>
              <a:spcBef>
                <a:spcPts val="25"/>
              </a:spcBef>
            </a:pPr>
            <a:r>
              <a:rPr lang="en-GB" altLang="en-US" sz="2100" dirty="0">
                <a:latin typeface="Footlight MT Light" panose="0204060206030A020304" pitchFamily="18" charset="0"/>
                <a:ea typeface="Calibri" panose="020F0502020204030204" pitchFamily="34" charset="0"/>
                <a:cs typeface="Times New Roman" panose="02020603050405020304" pitchFamily="18" charset="0"/>
              </a:rPr>
              <a:t>This should be undertaken with adequate knowledge and guidance of the relevant sector regulator</a:t>
            </a:r>
            <a:endParaRPr lang="en-US" altLang="en-US" sz="2100" dirty="0">
              <a:latin typeface="Footlight MT Light" panose="0204060206030A020304" pitchFamily="18" charset="0"/>
              <a:ea typeface="Calibri" panose="020F0502020204030204" pitchFamily="34" charset="0"/>
            </a:endParaRPr>
          </a:p>
        </p:txBody>
      </p:sp>
    </p:spTree>
    <p:extLst>
      <p:ext uri="{BB962C8B-B14F-4D97-AF65-F5344CB8AC3E}">
        <p14:creationId xmlns:p14="http://schemas.microsoft.com/office/powerpoint/2010/main" val="341406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b="1" dirty="0">
                <a:solidFill>
                  <a:schemeClr val="bg1"/>
                </a:solidFill>
                <a:latin typeface="Footlight MT Light" pitchFamily="18" charset="0"/>
              </a:rPr>
              <a:t>ASM / SSM</a:t>
            </a:r>
            <a:endParaRPr lang="en-US" b="1" dirty="0">
              <a:solidFill>
                <a:schemeClr val="bg1"/>
              </a:solidFill>
              <a:latin typeface="Footlight MT Light" pitchFamily="18" charset="0"/>
            </a:endParaRPr>
          </a:p>
        </p:txBody>
      </p:sp>
      <p:sp>
        <p:nvSpPr>
          <p:cNvPr id="3" name="Content Placeholder 2"/>
          <p:cNvSpPr>
            <a:spLocks noGrp="1"/>
          </p:cNvSpPr>
          <p:nvPr>
            <p:ph idx="1"/>
          </p:nvPr>
        </p:nvSpPr>
        <p:spPr>
          <a:xfrm>
            <a:off x="152400" y="1066800"/>
            <a:ext cx="8686800" cy="5654675"/>
          </a:xfrm>
        </p:spPr>
        <p:txBody>
          <a:bodyPr/>
          <a:lstStyle/>
          <a:p>
            <a:pPr marL="0" indent="0">
              <a:lnSpc>
                <a:spcPct val="150000"/>
              </a:lnSpc>
              <a:spcBef>
                <a:spcPts val="0"/>
              </a:spcBef>
              <a:buNone/>
            </a:pPr>
            <a:endParaRPr lang="en-GB" sz="800" dirty="0">
              <a:latin typeface="Footlight MT Light" pitchFamily="18" charset="0"/>
            </a:endParaRPr>
          </a:p>
          <a:p>
            <a:pPr marL="0" indent="0" algn="just">
              <a:lnSpc>
                <a:spcPct val="150000"/>
              </a:lnSpc>
              <a:spcBef>
                <a:spcPts val="0"/>
              </a:spcBef>
              <a:buNone/>
            </a:pPr>
            <a:r>
              <a:rPr lang="en-GB" sz="2400" dirty="0">
                <a:latin typeface="Footlight MT Light" panose="0204060206030A020304" pitchFamily="18" charset="0"/>
              </a:rPr>
              <a:t>Artisanal and Small-Scale Mining (ASM) is a term used in the mining sector to refer to the form of mining carried out by individuals, groups, families or cooperatives with a minimal level of mechanisation ASM refers to low-tech, labour-intensive method of mineral extraction and processing. The occupation is characterised by low incomes, serious environmental impacts, exposure to hazardous materials and conflict with larger companies and governments </a:t>
            </a:r>
            <a:r>
              <a:rPr lang="en-GB" sz="2200" i="1" dirty="0">
                <a:latin typeface="Footlight MT Light" panose="0204060206030A020304" pitchFamily="18" charset="0"/>
              </a:rPr>
              <a:t>(Financing Artisanal and Small Scale Mining for Sustainable Rural Development in Sub-Saharan Africa –</a:t>
            </a:r>
            <a:r>
              <a:rPr lang="en-GB" sz="2200" i="1" dirty="0" err="1">
                <a:latin typeface="Footlight MT Light" panose="0204060206030A020304" pitchFamily="18" charset="0"/>
              </a:rPr>
              <a:t>Olushola</a:t>
            </a:r>
            <a:r>
              <a:rPr lang="en-GB" sz="2200" i="1" dirty="0">
                <a:latin typeface="Footlight MT Light" panose="0204060206030A020304" pitchFamily="18" charset="0"/>
              </a:rPr>
              <a:t> D. </a:t>
            </a:r>
            <a:r>
              <a:rPr lang="en-GB" sz="2200" i="1" dirty="0" err="1">
                <a:latin typeface="Footlight MT Light" panose="0204060206030A020304" pitchFamily="18" charset="0"/>
              </a:rPr>
              <a:t>Eniowo</a:t>
            </a:r>
            <a:r>
              <a:rPr lang="en-GB" sz="2200" i="1" dirty="0">
                <a:latin typeface="Footlight MT Light" panose="0204060206030A020304" pitchFamily="18" charset="0"/>
              </a:rPr>
              <a:t>). </a:t>
            </a:r>
          </a:p>
        </p:txBody>
      </p:sp>
      <p:sp>
        <p:nvSpPr>
          <p:cNvPr id="4" name="Slide Number Placeholder 3"/>
          <p:cNvSpPr>
            <a:spLocks noGrp="1"/>
          </p:cNvSpPr>
          <p:nvPr>
            <p:ph type="sldNum" sz="quarter" idx="12"/>
          </p:nvPr>
        </p:nvSpPr>
        <p:spPr/>
        <p:txBody>
          <a:bodyPr/>
          <a:lstStyle/>
          <a:p>
            <a:pPr>
              <a:defRPr/>
            </a:pPr>
            <a:fld id="{60035068-84C7-47D2-B318-F048052900CE}" type="slidenum">
              <a:rPr lang="en-US" smtClean="0"/>
              <a:pPr>
                <a:defRPr/>
              </a:pPr>
              <a:t>4</a:t>
            </a:fld>
            <a:endParaRPr lang="en-US"/>
          </a:p>
        </p:txBody>
      </p:sp>
      <p:pic>
        <p:nvPicPr>
          <p:cNvPr id="5" name="Picture 1">
            <a:extLst>
              <a:ext uri="{FF2B5EF4-FFF2-40B4-BE49-F238E27FC236}">
                <a16:creationId xmlns:a16="http://schemas.microsoft.com/office/drawing/2014/main" id="{6E25EFEF-5675-4D67-A9A3-4D50979693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59"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433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914400" y="4800599"/>
            <a:ext cx="7315200" cy="1920875"/>
          </a:xfrm>
        </p:spPr>
        <p:txBody>
          <a:bodyPr/>
          <a:lstStyle/>
          <a:p>
            <a:pPr algn="ctr">
              <a:buFont typeface="Arial" charset="0"/>
              <a:buNone/>
            </a:pPr>
            <a:endParaRPr lang="en-GB" altLang="en-US" sz="1100" b="1" dirty="0">
              <a:latin typeface="Arial" charset="0"/>
              <a:cs typeface="Arial" charset="0"/>
            </a:endParaRPr>
          </a:p>
          <a:p>
            <a:pPr algn="ctr">
              <a:buFont typeface="Arial" charset="0"/>
              <a:buNone/>
            </a:pPr>
            <a:r>
              <a:rPr lang="en-GB" altLang="en-US" sz="2000" b="1" dirty="0">
                <a:latin typeface="Footlight MT Light" pitchFamily="18" charset="0"/>
                <a:cs typeface="Arial" charset="0"/>
              </a:rPr>
              <a:t>Infrastructure Concession Regulatory Commission</a:t>
            </a:r>
          </a:p>
          <a:p>
            <a:pPr algn="ctr">
              <a:buFont typeface="Arial" charset="0"/>
              <a:buNone/>
            </a:pPr>
            <a:r>
              <a:rPr lang="en-GB" altLang="en-US" sz="1600" dirty="0">
                <a:latin typeface="Footlight MT Light" pitchFamily="18" charset="0"/>
                <a:cs typeface="Arial" charset="0"/>
              </a:rPr>
              <a:t>Plot 1270 </a:t>
            </a:r>
            <a:r>
              <a:rPr lang="en-GB" altLang="en-US" sz="1600" dirty="0" err="1">
                <a:latin typeface="Footlight MT Light" pitchFamily="18" charset="0"/>
                <a:cs typeface="Arial" charset="0"/>
              </a:rPr>
              <a:t>Ayangba</a:t>
            </a:r>
            <a:r>
              <a:rPr lang="en-GB" altLang="en-US" sz="1600" dirty="0">
                <a:latin typeface="Footlight MT Light" pitchFamily="18" charset="0"/>
                <a:cs typeface="Arial" charset="0"/>
              </a:rPr>
              <a:t> Street, Near FCDA Headquarters,</a:t>
            </a:r>
          </a:p>
          <a:p>
            <a:pPr algn="ctr">
              <a:buFont typeface="Arial" charset="0"/>
              <a:buNone/>
            </a:pPr>
            <a:r>
              <a:rPr lang="en-GB" altLang="en-US" sz="1600" dirty="0">
                <a:latin typeface="Footlight MT Light" pitchFamily="18" charset="0"/>
                <a:cs typeface="Arial" charset="0"/>
              </a:rPr>
              <a:t>Area 11, </a:t>
            </a:r>
            <a:r>
              <a:rPr lang="en-GB" altLang="en-US" sz="1600" dirty="0" err="1">
                <a:latin typeface="Footlight MT Light" pitchFamily="18" charset="0"/>
                <a:cs typeface="Arial" charset="0"/>
              </a:rPr>
              <a:t>Garki</a:t>
            </a:r>
            <a:r>
              <a:rPr lang="en-GB" altLang="en-US" sz="1600" dirty="0">
                <a:latin typeface="Footlight MT Light" pitchFamily="18" charset="0"/>
                <a:cs typeface="Arial" charset="0"/>
              </a:rPr>
              <a:t>, Abuja – Federal Capital City.</a:t>
            </a:r>
          </a:p>
          <a:p>
            <a:pPr algn="ctr">
              <a:buFont typeface="Arial" charset="0"/>
              <a:buNone/>
            </a:pPr>
            <a:r>
              <a:rPr lang="en-GB" altLang="en-US" sz="1600" dirty="0">
                <a:latin typeface="Footlight MT Light" pitchFamily="18" charset="0"/>
                <a:cs typeface="Arial" charset="0"/>
              </a:rPr>
              <a:t>Phone: +234 9-4604900, E-mail: </a:t>
            </a:r>
            <a:r>
              <a:rPr lang="en-GB" altLang="en-US" sz="1600" dirty="0">
                <a:latin typeface="Footlight MT Light" pitchFamily="18" charset="0"/>
                <a:cs typeface="Arial" charset="0"/>
                <a:hlinkClick r:id="rId2"/>
              </a:rPr>
              <a:t>nii3p@icrc.gov.ng</a:t>
            </a:r>
            <a:r>
              <a:rPr lang="en-GB" altLang="en-US" sz="1600" dirty="0">
                <a:latin typeface="Footlight MT Light" pitchFamily="18" charset="0"/>
                <a:cs typeface="Arial" charset="0"/>
              </a:rPr>
              <a:t>, </a:t>
            </a:r>
            <a:r>
              <a:rPr lang="en-GB" altLang="en-US" sz="1600" dirty="0">
                <a:latin typeface="Footlight MT Light" pitchFamily="18" charset="0"/>
                <a:cs typeface="Arial" charset="0"/>
                <a:hlinkClick r:id="rId3"/>
              </a:rPr>
              <a:t>info@icrc.gov.ng</a:t>
            </a:r>
            <a:r>
              <a:rPr lang="en-GB" altLang="en-US" sz="1600" dirty="0">
                <a:latin typeface="Footlight MT Light" pitchFamily="18" charset="0"/>
                <a:cs typeface="Arial" charset="0"/>
              </a:rPr>
              <a:t> </a:t>
            </a:r>
          </a:p>
          <a:p>
            <a:pPr algn="ctr">
              <a:buFont typeface="Arial" charset="0"/>
              <a:buNone/>
            </a:pPr>
            <a:r>
              <a:rPr lang="en-GB" altLang="en-US" sz="1600" b="1" dirty="0">
                <a:latin typeface="Footlight MT Light" pitchFamily="18" charset="0"/>
                <a:cs typeface="Arial" charset="0"/>
              </a:rPr>
              <a:t>Website: www.icrc.gov.ng</a:t>
            </a:r>
          </a:p>
        </p:txBody>
      </p:sp>
      <p:pic>
        <p:nvPicPr>
          <p:cNvPr id="23556" name="Picture 3" descr="TU.jpg"/>
          <p:cNvPicPr>
            <a:picLocks noChangeAspect="1"/>
          </p:cNvPicPr>
          <p:nvPr/>
        </p:nvPicPr>
        <p:blipFill>
          <a:blip r:embed="rId4" cstate="print"/>
          <a:srcRect/>
          <a:stretch>
            <a:fillRect/>
          </a:stretch>
        </p:blipFill>
        <p:spPr bwMode="auto">
          <a:xfrm>
            <a:off x="1828800" y="1371599"/>
            <a:ext cx="5562600" cy="3702167"/>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DB93137B-2DB0-4697-A9E5-23509BEB1F33}" type="slidenum">
              <a:rPr lang="en-US" smtClean="0"/>
              <a:pPr>
                <a:defRPr/>
              </a:pPr>
              <a:t>40</a:t>
            </a:fld>
            <a:endParaRPr lang="en-US" dirty="0"/>
          </a:p>
        </p:txBody>
      </p:sp>
      <p:pic>
        <p:nvPicPr>
          <p:cNvPr id="6" name="Picture 1">
            <a:extLst>
              <a:ext uri="{FF2B5EF4-FFF2-40B4-BE49-F238E27FC236}">
                <a16:creationId xmlns:a16="http://schemas.microsoft.com/office/drawing/2014/main" id="{98404205-BC0D-445B-9DEB-3A63266F3D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25"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8043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b="1" dirty="0">
                <a:solidFill>
                  <a:schemeClr val="bg1"/>
                </a:solidFill>
                <a:latin typeface="Footlight MT Light" pitchFamily="18" charset="0"/>
              </a:rPr>
              <a:t>ASM / SSM Cont’d</a:t>
            </a:r>
            <a:endParaRPr lang="en-US" b="1" dirty="0">
              <a:solidFill>
                <a:schemeClr val="bg1"/>
              </a:solidFill>
              <a:latin typeface="Footlight MT Light" pitchFamily="18" charset="0"/>
            </a:endParaRPr>
          </a:p>
        </p:txBody>
      </p:sp>
      <p:sp>
        <p:nvSpPr>
          <p:cNvPr id="3" name="Content Placeholder 2"/>
          <p:cNvSpPr>
            <a:spLocks noGrp="1"/>
          </p:cNvSpPr>
          <p:nvPr>
            <p:ph idx="1"/>
          </p:nvPr>
        </p:nvSpPr>
        <p:spPr>
          <a:xfrm>
            <a:off x="152400" y="1066800"/>
            <a:ext cx="6248400" cy="5654675"/>
          </a:xfrm>
        </p:spPr>
        <p:txBody>
          <a:bodyPr/>
          <a:lstStyle/>
          <a:p>
            <a:pPr marL="0" indent="0">
              <a:lnSpc>
                <a:spcPct val="150000"/>
              </a:lnSpc>
              <a:spcBef>
                <a:spcPts val="0"/>
              </a:spcBef>
              <a:buNone/>
            </a:pPr>
            <a:endParaRPr lang="en-GB" sz="800" dirty="0">
              <a:latin typeface="Footlight MT Light" pitchFamily="18" charset="0"/>
            </a:endParaRPr>
          </a:p>
          <a:p>
            <a:pPr marL="0" indent="0" algn="just">
              <a:buNone/>
            </a:pPr>
            <a:r>
              <a:rPr lang="en-GB" sz="2400" b="0" i="0" dirty="0">
                <a:solidFill>
                  <a:srgbClr val="202122"/>
                </a:solidFill>
                <a:effectLst/>
                <a:latin typeface="Footlight MT Light" panose="0204060206030A020304" pitchFamily="18" charset="0"/>
              </a:rPr>
              <a:t>From Wikipedia, the free </a:t>
            </a:r>
            <a:r>
              <a:rPr lang="en-GB" sz="2400" b="0" i="0" dirty="0" err="1">
                <a:solidFill>
                  <a:srgbClr val="202122"/>
                </a:solidFill>
                <a:effectLst/>
                <a:latin typeface="Footlight MT Light" panose="0204060206030A020304" pitchFamily="18" charset="0"/>
              </a:rPr>
              <a:t>encyclopedia</a:t>
            </a:r>
            <a:r>
              <a:rPr lang="en-GB" sz="2400" b="0" i="0" dirty="0">
                <a:solidFill>
                  <a:srgbClr val="202122"/>
                </a:solidFill>
                <a:effectLst/>
                <a:latin typeface="Footlight MT Light" panose="0204060206030A020304" pitchFamily="18" charset="0"/>
              </a:rPr>
              <a:t>:</a:t>
            </a:r>
          </a:p>
          <a:p>
            <a:pPr algn="just"/>
            <a:r>
              <a:rPr lang="en-GB" sz="2400" b="0" i="0" dirty="0">
                <a:solidFill>
                  <a:srgbClr val="202122"/>
                </a:solidFill>
                <a:effectLst/>
                <a:latin typeface="Footlight MT Light" panose="0204060206030A020304" pitchFamily="18" charset="0"/>
              </a:rPr>
              <a:t>An </a:t>
            </a:r>
            <a:r>
              <a:rPr lang="en-GB" sz="2400" b="1" i="0" dirty="0">
                <a:solidFill>
                  <a:srgbClr val="202122"/>
                </a:solidFill>
                <a:effectLst/>
                <a:latin typeface="Footlight MT Light" panose="0204060206030A020304" pitchFamily="18" charset="0"/>
              </a:rPr>
              <a:t>artisanal miner</a:t>
            </a:r>
            <a:r>
              <a:rPr lang="en-GB" sz="2400" b="0" i="0" dirty="0">
                <a:solidFill>
                  <a:srgbClr val="202122"/>
                </a:solidFill>
                <a:effectLst/>
                <a:latin typeface="Footlight MT Light" panose="0204060206030A020304" pitchFamily="18" charset="0"/>
              </a:rPr>
              <a:t> or </a:t>
            </a:r>
            <a:r>
              <a:rPr lang="en-GB" sz="2400" b="1" i="0" dirty="0">
                <a:solidFill>
                  <a:srgbClr val="202122"/>
                </a:solidFill>
                <a:effectLst/>
                <a:latin typeface="Footlight MT Light" panose="0204060206030A020304" pitchFamily="18" charset="0"/>
              </a:rPr>
              <a:t>small-scale miner</a:t>
            </a:r>
            <a:r>
              <a:rPr lang="en-GB" sz="2400" b="0" i="0" dirty="0">
                <a:solidFill>
                  <a:srgbClr val="202122"/>
                </a:solidFill>
                <a:effectLst/>
                <a:latin typeface="Footlight MT Light" panose="0204060206030A020304" pitchFamily="18" charset="0"/>
              </a:rPr>
              <a:t> (ASM) is a subsistence </a:t>
            </a:r>
            <a:r>
              <a:rPr lang="en-GB" sz="2400" b="0" i="0" u="none" strike="noStrike" dirty="0">
                <a:solidFill>
                  <a:srgbClr val="3366CC"/>
                </a:solidFill>
                <a:effectLst/>
                <a:latin typeface="Footlight MT Light" panose="0204060206030A020304" pitchFamily="18" charset="0"/>
                <a:hlinkClick r:id="rId2" tooltip="Miner"/>
              </a:rPr>
              <a:t>miner</a:t>
            </a:r>
            <a:r>
              <a:rPr lang="en-GB" sz="2400" b="0" i="0" dirty="0">
                <a:solidFill>
                  <a:srgbClr val="202122"/>
                </a:solidFill>
                <a:effectLst/>
                <a:latin typeface="Footlight MT Light" panose="0204060206030A020304" pitchFamily="18" charset="0"/>
              </a:rPr>
              <a:t> who is not officially employed by a </a:t>
            </a:r>
            <a:r>
              <a:rPr lang="en-GB" sz="2400" b="0" i="0" u="none" strike="noStrike" dirty="0">
                <a:solidFill>
                  <a:srgbClr val="3366CC"/>
                </a:solidFill>
                <a:effectLst/>
                <a:latin typeface="Footlight MT Light" panose="0204060206030A020304" pitchFamily="18" charset="0"/>
                <a:hlinkClick r:id="rId3" tooltip="List of mining companies"/>
              </a:rPr>
              <a:t>mining company</a:t>
            </a:r>
            <a:r>
              <a:rPr lang="en-GB" sz="2400" b="0" i="0" dirty="0">
                <a:solidFill>
                  <a:srgbClr val="202122"/>
                </a:solidFill>
                <a:effectLst/>
                <a:latin typeface="Footlight MT Light" panose="0204060206030A020304" pitchFamily="18" charset="0"/>
              </a:rPr>
              <a:t>, but works independently, </a:t>
            </a:r>
            <a:r>
              <a:rPr lang="en-GB" sz="2400" b="0" i="0" u="none" strike="noStrike" dirty="0">
                <a:solidFill>
                  <a:srgbClr val="3366CC"/>
                </a:solidFill>
                <a:effectLst/>
                <a:latin typeface="Footlight MT Light" panose="0204060206030A020304" pitchFamily="18" charset="0"/>
                <a:hlinkClick r:id="rId4" tooltip="Mining"/>
              </a:rPr>
              <a:t>mining</a:t>
            </a:r>
            <a:r>
              <a:rPr lang="en-GB" sz="2400" b="0" i="0" dirty="0">
                <a:solidFill>
                  <a:srgbClr val="202122"/>
                </a:solidFill>
                <a:effectLst/>
                <a:latin typeface="Footlight MT Light" panose="0204060206030A020304" pitchFamily="18" charset="0"/>
              </a:rPr>
              <a:t> minerals using their own resources, usually by hand.</a:t>
            </a:r>
            <a:r>
              <a:rPr lang="en-GB" sz="2400" b="0" i="0" u="none" strike="noStrike" baseline="30000" dirty="0">
                <a:solidFill>
                  <a:srgbClr val="3366CC"/>
                </a:solidFill>
                <a:effectLst/>
                <a:latin typeface="Footlight MT Light" panose="0204060206030A020304" pitchFamily="18" charset="0"/>
                <a:hlinkClick r:id="rId5"/>
              </a:rPr>
              <a:t>[1]</a:t>
            </a:r>
            <a:endParaRPr lang="en-GB" sz="2400" b="0" i="0" dirty="0">
              <a:solidFill>
                <a:srgbClr val="202122"/>
              </a:solidFill>
              <a:effectLst/>
              <a:latin typeface="Footlight MT Light" panose="0204060206030A020304" pitchFamily="18" charset="0"/>
            </a:endParaRPr>
          </a:p>
          <a:p>
            <a:pPr algn="just"/>
            <a:r>
              <a:rPr lang="en-GB" sz="2400" b="0" i="0" dirty="0">
                <a:solidFill>
                  <a:srgbClr val="202122"/>
                </a:solidFill>
                <a:effectLst/>
                <a:latin typeface="Footlight MT Light" panose="0204060206030A020304" pitchFamily="18" charset="0"/>
              </a:rPr>
              <a:t>Small-scale mining includes enterprises or individuals that employ workers for mining, but generally still using manually-intensive methods, working with hand tools.</a:t>
            </a:r>
          </a:p>
          <a:p>
            <a:pPr algn="just"/>
            <a:r>
              <a:rPr lang="en-GB" sz="2400" b="0" i="0" dirty="0">
                <a:solidFill>
                  <a:srgbClr val="202122"/>
                </a:solidFill>
                <a:effectLst/>
                <a:latin typeface="Footlight MT Light" panose="0204060206030A020304" pitchFamily="18" charset="0"/>
              </a:rPr>
              <a:t>Artisanal mining can include activities as simple as </a:t>
            </a:r>
            <a:r>
              <a:rPr lang="en-GB" sz="2400" b="0" i="0" u="none" strike="noStrike" dirty="0">
                <a:solidFill>
                  <a:srgbClr val="3366CC"/>
                </a:solidFill>
                <a:effectLst/>
                <a:latin typeface="Footlight MT Light" panose="0204060206030A020304" pitchFamily="18" charset="0"/>
                <a:hlinkClick r:id="rId6" tooltip="Gold panning"/>
              </a:rPr>
              <a:t>panning</a:t>
            </a:r>
            <a:r>
              <a:rPr lang="en-GB" sz="2400" b="0" i="0" dirty="0">
                <a:solidFill>
                  <a:srgbClr val="202122"/>
                </a:solidFill>
                <a:effectLst/>
                <a:latin typeface="Footlight MT Light" panose="0204060206030A020304" pitchFamily="18" charset="0"/>
              </a:rPr>
              <a:t> for </a:t>
            </a:r>
            <a:r>
              <a:rPr lang="en-GB" sz="2400" b="0" i="0" u="none" strike="noStrike" dirty="0">
                <a:solidFill>
                  <a:srgbClr val="3366CC"/>
                </a:solidFill>
                <a:effectLst/>
                <a:latin typeface="Footlight MT Light" panose="0204060206030A020304" pitchFamily="18" charset="0"/>
                <a:hlinkClick r:id="rId7" tooltip="Gold"/>
              </a:rPr>
              <a:t>gold</a:t>
            </a:r>
            <a:r>
              <a:rPr lang="en-GB" sz="2400" b="0" i="0" dirty="0">
                <a:solidFill>
                  <a:srgbClr val="202122"/>
                </a:solidFill>
                <a:effectLst/>
                <a:latin typeface="Footlight MT Light" panose="0204060206030A020304" pitchFamily="18" charset="0"/>
              </a:rPr>
              <a:t> in rivers, to as complex as development of underground workings and small-scale processing plants.</a:t>
            </a:r>
          </a:p>
        </p:txBody>
      </p:sp>
      <p:sp>
        <p:nvSpPr>
          <p:cNvPr id="4" name="Slide Number Placeholder 3"/>
          <p:cNvSpPr>
            <a:spLocks noGrp="1"/>
          </p:cNvSpPr>
          <p:nvPr>
            <p:ph type="sldNum" sz="quarter" idx="12"/>
          </p:nvPr>
        </p:nvSpPr>
        <p:spPr/>
        <p:txBody>
          <a:bodyPr/>
          <a:lstStyle/>
          <a:p>
            <a:pPr>
              <a:defRPr/>
            </a:pPr>
            <a:fld id="{60035068-84C7-47D2-B318-F048052900CE}" type="slidenum">
              <a:rPr lang="en-US" smtClean="0"/>
              <a:pPr>
                <a:defRPr/>
              </a:pPr>
              <a:t>5</a:t>
            </a:fld>
            <a:endParaRPr lang="en-US"/>
          </a:p>
        </p:txBody>
      </p:sp>
      <p:pic>
        <p:nvPicPr>
          <p:cNvPr id="5" name="Picture 1">
            <a:extLst>
              <a:ext uri="{FF2B5EF4-FFF2-40B4-BE49-F238E27FC236}">
                <a16:creationId xmlns:a16="http://schemas.microsoft.com/office/drawing/2014/main" id="{6E25EFEF-5675-4D67-A9A3-4D50979693A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59"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a:extLst>
              <a:ext uri="{FF2B5EF4-FFF2-40B4-BE49-F238E27FC236}">
                <a16:creationId xmlns:a16="http://schemas.microsoft.com/office/drawing/2014/main" id="{54AE34F1-5A9E-46C7-948B-D8E29C3049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1908717"/>
            <a:ext cx="2438400" cy="411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06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b="1" dirty="0">
                <a:solidFill>
                  <a:schemeClr val="bg1"/>
                </a:solidFill>
                <a:latin typeface="Footlight MT Light" pitchFamily="18" charset="0"/>
              </a:rPr>
              <a:t>Some ASM / SSM Processes</a:t>
            </a:r>
            <a:endParaRPr lang="en-US" b="1" dirty="0">
              <a:solidFill>
                <a:schemeClr val="bg1"/>
              </a:solidFill>
              <a:latin typeface="Footlight MT Light" pitchFamily="18" charset="0"/>
            </a:endParaRPr>
          </a:p>
        </p:txBody>
      </p:sp>
      <p:sp>
        <p:nvSpPr>
          <p:cNvPr id="4" name="Slide Number Placeholder 3"/>
          <p:cNvSpPr>
            <a:spLocks noGrp="1"/>
          </p:cNvSpPr>
          <p:nvPr>
            <p:ph type="sldNum" sz="quarter" idx="12"/>
          </p:nvPr>
        </p:nvSpPr>
        <p:spPr/>
        <p:txBody>
          <a:bodyPr/>
          <a:lstStyle/>
          <a:p>
            <a:pPr>
              <a:defRPr/>
            </a:pPr>
            <a:fld id="{60035068-84C7-47D2-B318-F048052900CE}" type="slidenum">
              <a:rPr lang="en-US" smtClean="0"/>
              <a:pPr>
                <a:defRPr/>
              </a:pPr>
              <a:t>6</a:t>
            </a:fld>
            <a:endParaRPr lang="en-US"/>
          </a:p>
        </p:txBody>
      </p:sp>
      <p:pic>
        <p:nvPicPr>
          <p:cNvPr id="5" name="Picture 1">
            <a:extLst>
              <a:ext uri="{FF2B5EF4-FFF2-40B4-BE49-F238E27FC236}">
                <a16:creationId xmlns:a16="http://schemas.microsoft.com/office/drawing/2014/main" id="{6E25EFEF-5675-4D67-A9A3-4D50979693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59"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Coltan Ore Mining Plant Solution - JXSC Machine">
            <a:extLst>
              <a:ext uri="{FF2B5EF4-FFF2-40B4-BE49-F238E27FC236}">
                <a16:creationId xmlns:a16="http://schemas.microsoft.com/office/drawing/2014/main" id="{F10DBDDB-DA69-4CF5-AA58-B07760557F8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305800" cy="542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75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b="1" dirty="0">
                <a:solidFill>
                  <a:schemeClr val="bg1"/>
                </a:solidFill>
                <a:latin typeface="Footlight MT Light" pitchFamily="18" charset="0"/>
              </a:rPr>
              <a:t>Some ASM / SSM Processes Cont’d</a:t>
            </a:r>
            <a:endParaRPr lang="en-US" b="1" dirty="0">
              <a:solidFill>
                <a:schemeClr val="bg1"/>
              </a:solidFill>
              <a:latin typeface="Footlight MT Light" pitchFamily="18" charset="0"/>
            </a:endParaRPr>
          </a:p>
        </p:txBody>
      </p:sp>
      <p:sp>
        <p:nvSpPr>
          <p:cNvPr id="4" name="Slide Number Placeholder 3"/>
          <p:cNvSpPr>
            <a:spLocks noGrp="1"/>
          </p:cNvSpPr>
          <p:nvPr>
            <p:ph type="sldNum" sz="quarter" idx="12"/>
          </p:nvPr>
        </p:nvSpPr>
        <p:spPr/>
        <p:txBody>
          <a:bodyPr/>
          <a:lstStyle/>
          <a:p>
            <a:pPr>
              <a:defRPr/>
            </a:pPr>
            <a:fld id="{60035068-84C7-47D2-B318-F048052900CE}" type="slidenum">
              <a:rPr lang="en-US" smtClean="0"/>
              <a:pPr>
                <a:defRPr/>
              </a:pPr>
              <a:t>7</a:t>
            </a:fld>
            <a:endParaRPr lang="en-US"/>
          </a:p>
        </p:txBody>
      </p:sp>
      <p:pic>
        <p:nvPicPr>
          <p:cNvPr id="5" name="Picture 1">
            <a:extLst>
              <a:ext uri="{FF2B5EF4-FFF2-40B4-BE49-F238E27FC236}">
                <a16:creationId xmlns:a16="http://schemas.microsoft.com/office/drawing/2014/main" id="{6E25EFEF-5675-4D67-A9A3-4D50979693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59"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rushing Plant Philippines - Stationary And Mobile Type Crusher Plant ...">
            <a:extLst>
              <a:ext uri="{FF2B5EF4-FFF2-40B4-BE49-F238E27FC236}">
                <a16:creationId xmlns:a16="http://schemas.microsoft.com/office/drawing/2014/main" id="{D370EAC7-C232-477C-9C29-8E61BD7141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604169"/>
            <a:ext cx="8610600" cy="500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79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b="1" i="0" dirty="0">
                <a:solidFill>
                  <a:schemeClr val="bg1"/>
                </a:solidFill>
                <a:effectLst/>
                <a:latin typeface="Footlight MT Light" panose="0204060206030A020304" pitchFamily="18" charset="0"/>
              </a:rPr>
              <a:t>Some Basic terms</a:t>
            </a:r>
          </a:p>
        </p:txBody>
      </p:sp>
      <p:sp>
        <p:nvSpPr>
          <p:cNvPr id="3" name="Content Placeholder 2"/>
          <p:cNvSpPr>
            <a:spLocks noGrp="1"/>
          </p:cNvSpPr>
          <p:nvPr>
            <p:ph idx="1"/>
          </p:nvPr>
        </p:nvSpPr>
        <p:spPr>
          <a:xfrm>
            <a:off x="152400" y="1066800"/>
            <a:ext cx="8839200" cy="5654675"/>
          </a:xfrm>
        </p:spPr>
        <p:txBody>
          <a:bodyPr/>
          <a:lstStyle/>
          <a:p>
            <a:pPr marL="0" indent="0">
              <a:lnSpc>
                <a:spcPct val="150000"/>
              </a:lnSpc>
              <a:spcBef>
                <a:spcPts val="0"/>
              </a:spcBef>
              <a:buNone/>
            </a:pPr>
            <a:endParaRPr lang="en-GB" sz="800" dirty="0">
              <a:latin typeface="Footlight MT Light" pitchFamily="18" charset="0"/>
            </a:endParaRPr>
          </a:p>
          <a:p>
            <a:pPr marL="0" indent="0">
              <a:lnSpc>
                <a:spcPct val="150000"/>
              </a:lnSpc>
              <a:spcBef>
                <a:spcPts val="0"/>
              </a:spcBef>
              <a:buNone/>
            </a:pPr>
            <a:endParaRPr lang="en-GB" sz="800" dirty="0">
              <a:latin typeface="Footlight MT Light" pitchFamily="18" charset="0"/>
            </a:endParaRPr>
          </a:p>
        </p:txBody>
      </p:sp>
      <p:sp>
        <p:nvSpPr>
          <p:cNvPr id="4" name="Slide Number Placeholder 3"/>
          <p:cNvSpPr>
            <a:spLocks noGrp="1"/>
          </p:cNvSpPr>
          <p:nvPr>
            <p:ph type="sldNum" sz="quarter" idx="12"/>
          </p:nvPr>
        </p:nvSpPr>
        <p:spPr/>
        <p:txBody>
          <a:bodyPr/>
          <a:lstStyle/>
          <a:p>
            <a:pPr>
              <a:defRPr/>
            </a:pPr>
            <a:fld id="{60035068-84C7-47D2-B318-F048052900CE}" type="slidenum">
              <a:rPr lang="en-US" smtClean="0"/>
              <a:pPr>
                <a:defRPr/>
              </a:pPr>
              <a:t>8</a:t>
            </a:fld>
            <a:endParaRPr lang="en-US"/>
          </a:p>
        </p:txBody>
      </p:sp>
      <p:pic>
        <p:nvPicPr>
          <p:cNvPr id="5" name="Picture 1">
            <a:extLst>
              <a:ext uri="{FF2B5EF4-FFF2-40B4-BE49-F238E27FC236}">
                <a16:creationId xmlns:a16="http://schemas.microsoft.com/office/drawing/2014/main" id="{6E25EFEF-5675-4D67-A9A3-4D50979693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59"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1458A51C-3D72-4965-9ECE-E26B5CF512C0}"/>
              </a:ext>
            </a:extLst>
          </p:cNvPr>
          <p:cNvSpPr>
            <a:spLocks noChangeArrowheads="1"/>
          </p:cNvSpPr>
          <p:nvPr/>
        </p:nvSpPr>
        <p:spPr bwMode="auto">
          <a:xfrm>
            <a:off x="152400" y="1335643"/>
            <a:ext cx="8686800" cy="52629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NG" altLang="en-NG" sz="2400" b="1" i="0" u="none" strike="noStrike" cap="none" normalizeH="0" baseline="0" dirty="0">
                <a:ln>
                  <a:noFill/>
                </a:ln>
                <a:solidFill>
                  <a:srgbClr val="333333"/>
                </a:solidFill>
                <a:effectLst/>
                <a:latin typeface="Footlight MT Light" panose="0204060206030A020304" pitchFamily="18" charset="0"/>
              </a:rPr>
              <a:t>Formalization</a:t>
            </a:r>
            <a:r>
              <a:rPr kumimoji="0" lang="en-NG" altLang="en-NG" sz="2400" b="0" i="0" u="none" strike="noStrike" cap="none" normalizeH="0" baseline="0" dirty="0">
                <a:ln>
                  <a:noFill/>
                </a:ln>
                <a:solidFill>
                  <a:srgbClr val="333333"/>
                </a:solidFill>
                <a:effectLst/>
                <a:latin typeface="Footlight MT Light" panose="0204060206030A020304" pitchFamily="18" charset="0"/>
              </a:rPr>
              <a:t> – The process of bringing informal income-earning activities and economies into the formal sector through legal, regulatory, and policy frameworks, as well as the extent to which such laws and regulations are successfully activated, implemented, and enforced by the relevant authorities.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NG" altLang="en-NG" sz="2400" b="1" i="0" u="none" strike="noStrike" cap="none" normalizeH="0" baseline="0" dirty="0">
                <a:ln>
                  <a:noFill/>
                </a:ln>
                <a:solidFill>
                  <a:srgbClr val="333333"/>
                </a:solidFill>
                <a:effectLst/>
                <a:latin typeface="Footlight MT Light" panose="0204060206030A020304" pitchFamily="18" charset="0"/>
              </a:rPr>
              <a:t>Formal ASM </a:t>
            </a:r>
            <a:r>
              <a:rPr kumimoji="0" lang="en-NG" altLang="en-NG" sz="2400" b="0" i="0" u="none" strike="noStrike" cap="none" normalizeH="0" baseline="0" dirty="0">
                <a:ln>
                  <a:noFill/>
                </a:ln>
                <a:solidFill>
                  <a:srgbClr val="333333"/>
                </a:solidFill>
                <a:effectLst/>
                <a:latin typeface="Footlight MT Light" panose="0204060206030A020304" pitchFamily="18" charset="0"/>
              </a:rPr>
              <a:t>– Operations that have the requisite licenses and permits required by law, and conform to regulations, policies and management practices.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NG" altLang="en-NG" sz="2400" b="1" i="0" u="none" strike="noStrike" cap="none" normalizeH="0" baseline="0" dirty="0">
                <a:ln>
                  <a:noFill/>
                </a:ln>
                <a:solidFill>
                  <a:srgbClr val="333333"/>
                </a:solidFill>
                <a:effectLst/>
                <a:latin typeface="Footlight MT Light" panose="0204060206030A020304" pitchFamily="18" charset="0"/>
              </a:rPr>
              <a:t>Informal ASM </a:t>
            </a:r>
            <a:r>
              <a:rPr kumimoji="0" lang="en-NG" altLang="en-NG" sz="2400" b="0" i="0" u="none" strike="noStrike" cap="none" normalizeH="0" baseline="0" dirty="0">
                <a:ln>
                  <a:noFill/>
                </a:ln>
                <a:solidFill>
                  <a:srgbClr val="333333"/>
                </a:solidFill>
                <a:effectLst/>
                <a:latin typeface="Footlight MT Light" panose="0204060206030A020304" pitchFamily="18" charset="0"/>
              </a:rPr>
              <a:t>– Operations that do not have the requisite licenses and permits required by law, but through social and cultural norms, rules and practices that have developed over many decades have a “social license to operate” from the local community, or other local actors who do not have power or authority vested by the state to award mineral rights, concessions, and permissions to mine.</a:t>
            </a:r>
          </a:p>
        </p:txBody>
      </p:sp>
    </p:spTree>
    <p:extLst>
      <p:ext uri="{BB962C8B-B14F-4D97-AF65-F5344CB8AC3E}">
        <p14:creationId xmlns:p14="http://schemas.microsoft.com/office/powerpoint/2010/main" val="1377360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b="1" i="0" dirty="0">
                <a:solidFill>
                  <a:schemeClr val="bg1"/>
                </a:solidFill>
                <a:effectLst/>
                <a:latin typeface="Footlight MT Light" panose="0204060206030A020304" pitchFamily="18" charset="0"/>
              </a:rPr>
              <a:t>Some Basic terms Cont’d</a:t>
            </a:r>
          </a:p>
        </p:txBody>
      </p:sp>
      <p:sp>
        <p:nvSpPr>
          <p:cNvPr id="3" name="Content Placeholder 2"/>
          <p:cNvSpPr>
            <a:spLocks noGrp="1"/>
          </p:cNvSpPr>
          <p:nvPr>
            <p:ph idx="1"/>
          </p:nvPr>
        </p:nvSpPr>
        <p:spPr>
          <a:xfrm>
            <a:off x="152400" y="1066800"/>
            <a:ext cx="8839200" cy="5654675"/>
          </a:xfrm>
        </p:spPr>
        <p:txBody>
          <a:bodyPr/>
          <a:lstStyle/>
          <a:p>
            <a:pPr marL="0" indent="0">
              <a:lnSpc>
                <a:spcPct val="150000"/>
              </a:lnSpc>
              <a:spcBef>
                <a:spcPts val="0"/>
              </a:spcBef>
              <a:buNone/>
            </a:pPr>
            <a:endParaRPr lang="en-GB" sz="800" dirty="0">
              <a:latin typeface="Footlight MT Light" pitchFamily="18" charset="0"/>
            </a:endParaRPr>
          </a:p>
          <a:p>
            <a:pPr marL="0" indent="0">
              <a:lnSpc>
                <a:spcPct val="150000"/>
              </a:lnSpc>
              <a:spcBef>
                <a:spcPts val="0"/>
              </a:spcBef>
              <a:buNone/>
            </a:pPr>
            <a:endParaRPr lang="en-GB" sz="800" dirty="0">
              <a:latin typeface="Footlight MT Light" pitchFamily="18" charset="0"/>
            </a:endParaRPr>
          </a:p>
        </p:txBody>
      </p:sp>
      <p:sp>
        <p:nvSpPr>
          <p:cNvPr id="4" name="Slide Number Placeholder 3"/>
          <p:cNvSpPr>
            <a:spLocks noGrp="1"/>
          </p:cNvSpPr>
          <p:nvPr>
            <p:ph type="sldNum" sz="quarter" idx="12"/>
          </p:nvPr>
        </p:nvSpPr>
        <p:spPr/>
        <p:txBody>
          <a:bodyPr/>
          <a:lstStyle/>
          <a:p>
            <a:pPr>
              <a:defRPr/>
            </a:pPr>
            <a:fld id="{60035068-84C7-47D2-B318-F048052900CE}" type="slidenum">
              <a:rPr lang="en-US" smtClean="0"/>
              <a:pPr>
                <a:defRPr/>
              </a:pPr>
              <a:t>9</a:t>
            </a:fld>
            <a:endParaRPr lang="en-US"/>
          </a:p>
        </p:txBody>
      </p:sp>
      <p:pic>
        <p:nvPicPr>
          <p:cNvPr id="5" name="Picture 1">
            <a:extLst>
              <a:ext uri="{FF2B5EF4-FFF2-40B4-BE49-F238E27FC236}">
                <a16:creationId xmlns:a16="http://schemas.microsoft.com/office/drawing/2014/main" id="{6E25EFEF-5675-4D67-A9A3-4D50979693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59" y="228600"/>
            <a:ext cx="1006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1458A51C-3D72-4965-9ECE-E26B5CF512C0}"/>
              </a:ext>
            </a:extLst>
          </p:cNvPr>
          <p:cNvSpPr>
            <a:spLocks noChangeArrowheads="1"/>
          </p:cNvSpPr>
          <p:nvPr/>
        </p:nvSpPr>
        <p:spPr bwMode="auto">
          <a:xfrm>
            <a:off x="152400" y="1443364"/>
            <a:ext cx="4876800" cy="50475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NG" altLang="en-NG" sz="2300" b="1" i="0" u="none" strike="noStrike" cap="none" normalizeH="0" baseline="0" dirty="0">
                <a:ln>
                  <a:noFill/>
                </a:ln>
                <a:solidFill>
                  <a:srgbClr val="333333"/>
                </a:solidFill>
                <a:effectLst/>
                <a:latin typeface="Footlight MT Light" panose="0204060206030A020304" pitchFamily="18" charset="0"/>
              </a:rPr>
              <a:t>Legalization / regularization </a:t>
            </a:r>
            <a:r>
              <a:rPr kumimoji="0" lang="en-NG" altLang="en-NG" sz="2300" b="0" i="0" u="none" strike="noStrike" cap="none" normalizeH="0" baseline="0" dirty="0">
                <a:ln>
                  <a:noFill/>
                </a:ln>
                <a:solidFill>
                  <a:srgbClr val="333333"/>
                </a:solidFill>
                <a:effectLst/>
                <a:latin typeface="Footlight MT Light" panose="0204060206030A020304" pitchFamily="18" charset="0"/>
              </a:rPr>
              <a:t>– The legality refers only to the legal regulatory framework that makes ASM legal.</a:t>
            </a:r>
            <a:endParaRPr kumimoji="0" lang="en-GB" altLang="en-NG" sz="2300" b="0" i="0" u="none" strike="noStrike" cap="none" normalizeH="0" baseline="0" dirty="0">
              <a:ln>
                <a:noFill/>
              </a:ln>
              <a:solidFill>
                <a:srgbClr val="333333"/>
              </a:solidFill>
              <a:effectLst/>
              <a:latin typeface="Footlight MT Light" panose="0204060206030A020304"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NG" altLang="en-NG" sz="2300" b="0" i="0" u="none" strike="noStrike" cap="none" normalizeH="0" baseline="0" dirty="0">
              <a:ln>
                <a:noFill/>
              </a:ln>
              <a:solidFill>
                <a:srgbClr val="333333"/>
              </a:solidFill>
              <a:effectLst/>
              <a:latin typeface="Footlight MT Light" panose="0204060206030A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NG" altLang="en-NG" sz="2300" b="1" i="0" u="none" strike="noStrike" cap="none" normalizeH="0" baseline="0" dirty="0">
                <a:ln>
                  <a:noFill/>
                </a:ln>
                <a:solidFill>
                  <a:srgbClr val="333333"/>
                </a:solidFill>
                <a:effectLst/>
                <a:latin typeface="Footlight MT Light" panose="0204060206030A020304" pitchFamily="18" charset="0"/>
              </a:rPr>
              <a:t>Licensed and legal ASM </a:t>
            </a:r>
            <a:r>
              <a:rPr kumimoji="0" lang="en-NG" altLang="en-NG" sz="2300" b="0" i="0" u="none" strike="noStrike" cap="none" normalizeH="0" baseline="0" dirty="0">
                <a:ln>
                  <a:noFill/>
                </a:ln>
                <a:solidFill>
                  <a:srgbClr val="333333"/>
                </a:solidFill>
                <a:effectLst/>
                <a:latin typeface="Footlight MT Light" panose="0204060206030A020304" pitchFamily="18" charset="0"/>
              </a:rPr>
              <a:t>– Operations that have a mining license and any environmental permits and permissions as required by law.</a:t>
            </a:r>
            <a:endParaRPr kumimoji="0" lang="en-GB" altLang="en-NG" sz="2300" b="0" i="0" u="none" strike="noStrike" cap="none" normalizeH="0" baseline="0" dirty="0">
              <a:ln>
                <a:noFill/>
              </a:ln>
              <a:solidFill>
                <a:srgbClr val="333333"/>
              </a:solidFill>
              <a:effectLst/>
              <a:latin typeface="Footlight MT Light" panose="0204060206030A020304"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NG" altLang="en-NG" sz="2300" b="0" i="0" u="none" strike="noStrike" cap="none" normalizeH="0" baseline="0" dirty="0">
              <a:ln>
                <a:noFill/>
              </a:ln>
              <a:solidFill>
                <a:srgbClr val="333333"/>
              </a:solidFill>
              <a:effectLst/>
              <a:latin typeface="Footlight MT Light" panose="0204060206030A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NG" altLang="en-NG" sz="2300" b="1" i="0" u="none" strike="noStrike" cap="none" normalizeH="0" baseline="0" dirty="0">
                <a:ln>
                  <a:noFill/>
                </a:ln>
                <a:solidFill>
                  <a:srgbClr val="333333"/>
                </a:solidFill>
                <a:effectLst/>
                <a:latin typeface="Footlight MT Light" panose="0204060206030A020304" pitchFamily="18" charset="0"/>
              </a:rPr>
              <a:t>Unlicensed / illegal ASM </a:t>
            </a:r>
            <a:r>
              <a:rPr kumimoji="0" lang="en-NG" altLang="en-NG" sz="2300" b="0" i="0" u="none" strike="noStrike" cap="none" normalizeH="0" baseline="0" dirty="0">
                <a:ln>
                  <a:noFill/>
                </a:ln>
                <a:solidFill>
                  <a:srgbClr val="333333"/>
                </a:solidFill>
                <a:effectLst/>
                <a:latin typeface="Footlight MT Light" panose="0204060206030A020304" pitchFamily="18" charset="0"/>
              </a:rPr>
              <a:t>– Operations that do not have a mining license and any environmental permits and permissions as required by law.</a:t>
            </a:r>
            <a:r>
              <a:rPr kumimoji="0" lang="en-NG" altLang="en-NG" sz="2300" b="0" i="0" u="none" strike="noStrike" cap="none" normalizeH="0" baseline="0" dirty="0">
                <a:ln>
                  <a:noFill/>
                </a:ln>
                <a:solidFill>
                  <a:schemeClr val="tx1"/>
                </a:solidFill>
                <a:effectLst/>
                <a:latin typeface="Footlight MT Light" panose="0204060206030A020304" pitchFamily="18" charset="0"/>
              </a:rPr>
              <a:t> </a:t>
            </a:r>
          </a:p>
        </p:txBody>
      </p:sp>
      <p:pic>
        <p:nvPicPr>
          <p:cNvPr id="5126" name="Picture 6">
            <a:extLst>
              <a:ext uri="{FF2B5EF4-FFF2-40B4-BE49-F238E27FC236}">
                <a16:creationId xmlns:a16="http://schemas.microsoft.com/office/drawing/2014/main" id="{B41B7675-E207-4B6F-B3F1-E77DEBB8C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49400"/>
            <a:ext cx="3962400" cy="492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29203"/>
      </p:ext>
    </p:extLst>
  </p:cSld>
  <p:clrMapOvr>
    <a:masterClrMapping/>
  </p:clrMapOvr>
</p:sld>
</file>

<file path=ppt/theme/theme1.xml><?xml version="1.0" encoding="utf-8"?>
<a:theme xmlns:a="http://schemas.openxmlformats.org/drawingml/2006/main" name="Presentation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to OHCSF</Template>
  <TotalTime>29218</TotalTime>
  <Words>3758</Words>
  <Application>Microsoft Office PowerPoint</Application>
  <PresentationFormat>On-screen Show (4:3)</PresentationFormat>
  <Paragraphs>420</Paragraphs>
  <Slides>40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Century Gothic</vt:lpstr>
      <vt:lpstr>Footlight MT Light</vt:lpstr>
      <vt:lpstr>Lucida Sans Unicode</vt:lpstr>
      <vt:lpstr>Trebuchet MS</vt:lpstr>
      <vt:lpstr>Ubuntu</vt:lpstr>
      <vt:lpstr>Verdana</vt:lpstr>
      <vt:lpstr>Wingdings</vt:lpstr>
      <vt:lpstr>Presentation6</vt:lpstr>
      <vt:lpstr>Infrastructure Concession Regulatory Commission</vt:lpstr>
      <vt:lpstr>WIMTI CLASS, February 2024</vt:lpstr>
      <vt:lpstr>Outline</vt:lpstr>
      <vt:lpstr>ASM / SSM</vt:lpstr>
      <vt:lpstr>ASM / SSM Cont’d</vt:lpstr>
      <vt:lpstr>Some ASM / SSM Processes</vt:lpstr>
      <vt:lpstr>Some ASM / SSM Processes Cont’d</vt:lpstr>
      <vt:lpstr>Some Basic terms</vt:lpstr>
      <vt:lpstr>Some Basic terms Cont’d</vt:lpstr>
      <vt:lpstr>Financing Instruments in Mining</vt:lpstr>
      <vt:lpstr>Financing Instruments in Mining Cont’d</vt:lpstr>
      <vt:lpstr>PPPs in Mining </vt:lpstr>
      <vt:lpstr>PowerPoint Presentation</vt:lpstr>
      <vt:lpstr>PowerPoint Presentation</vt:lpstr>
      <vt:lpstr>Public Private Partnerships</vt:lpstr>
      <vt:lpstr>PowerPoint Presentation</vt:lpstr>
      <vt:lpstr>Traditional Risk Allocation</vt:lpstr>
      <vt:lpstr>PPP- Risk Allocation</vt:lpstr>
      <vt:lpstr>PowerPoint Presentation</vt:lpstr>
      <vt:lpstr>Typology of PPPs</vt:lpstr>
      <vt:lpstr>PowerPoint Presentation</vt:lpstr>
      <vt:lpstr>PowerPoint Presentation</vt:lpstr>
      <vt:lpstr>Key Benefits of PPPs</vt:lpstr>
      <vt:lpstr>Need for PPP Legal, Institutional &amp; Regulatory Frameworks</vt:lpstr>
      <vt:lpstr>       Infrastructure Concession Regulatory Commission Act, 2005</vt:lpstr>
      <vt:lpstr> Role of ICRC</vt:lpstr>
      <vt:lpstr>Functions  and Powers of ICRC</vt:lpstr>
      <vt:lpstr> What Others Do</vt:lpstr>
      <vt:lpstr>National Policy on Public Private Partnership </vt:lpstr>
      <vt:lpstr>Nigeria’s PPP Journey</vt:lpstr>
      <vt:lpstr>Nigeria’s PPP Journey</vt:lpstr>
      <vt:lpstr>Nigeria’s PPP Journey – The NII3P</vt:lpstr>
      <vt:lpstr>Nigeria’s PPP Journey – The NII3P</vt:lpstr>
      <vt:lpstr>Nigeria’s PPP Journey – The 3PUCF / NPPPN</vt:lpstr>
      <vt:lpstr>PowerPoint Presentation</vt:lpstr>
      <vt:lpstr>PowerPoint Presentation</vt:lpstr>
      <vt:lpstr>The Nigerian PPP Framework</vt:lpstr>
      <vt:lpstr>The Nigerian PPP Framework</vt:lpstr>
      <vt:lpstr>Proposed Way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myarling</dc:creator>
  <cp:lastModifiedBy>Amanze Okere</cp:lastModifiedBy>
  <cp:revision>1370</cp:revision>
  <cp:lastPrinted>2015-01-08T13:47:57Z</cp:lastPrinted>
  <dcterms:created xsi:type="dcterms:W3CDTF">2012-03-28T10:43:46Z</dcterms:created>
  <dcterms:modified xsi:type="dcterms:W3CDTF">2024-02-15T10:56:08Z</dcterms:modified>
</cp:coreProperties>
</file>