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1" r:id="rId9"/>
    <p:sldId id="262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10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21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rketscreener.com/news/Nigeria-sees-exponential-mining-sector-growth-within-five-years-minister--29944336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the-world-s-20-largest-copper-mines-2014-2339745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covillage.org/solution/polluted-mine-waste-turned-to-resource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lynchkenny/6885415523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pixabay.com/en/mining-machines-machinery-equipment-44074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HassanHarraz/the-mining-cycl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423749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Downstream Business Opportunities in Nigeria Mining Ecosystem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286251"/>
            <a:ext cx="7477601" cy="1869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600" b="1" kern="0" spc="-35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By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600" b="1" kern="0" spc="-35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Engr. </a:t>
            </a:r>
            <a:r>
              <a:rPr lang="en-US" sz="2600" b="1" kern="0" spc="-35" dirty="0" err="1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Fatai</a:t>
            </a:r>
            <a:r>
              <a:rPr lang="en-US" sz="2600" b="1" kern="0" spc="-35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kern="0" spc="-35" dirty="0" err="1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Jimoh</a:t>
            </a:r>
            <a:endParaRPr lang="en-US" sz="2600" b="1" kern="0" spc="-35" dirty="0">
              <a:solidFill>
                <a:srgbClr val="FF0000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600" b="1" kern="0" spc="-35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CEO of HNF Global Resources Ltd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F03485-114C-CF6C-318E-A572687EF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5390358" cy="8138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43520A-8ED1-F3FA-CF77-EC5DF104BCB6}"/>
              </a:ext>
            </a:extLst>
          </p:cNvPr>
          <p:cNvSpPr txBox="1"/>
          <p:nvPr/>
        </p:nvSpPr>
        <p:spPr>
          <a:xfrm>
            <a:off x="381000" y="171450"/>
            <a:ext cx="13868400" cy="79406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</a:t>
            </a:r>
          </a:p>
          <a:p>
            <a:pPr algn="ctr"/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9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285643" y="783788"/>
            <a:ext cx="10554414" cy="9307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Overview of the Nigeria Mining Ecosystem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66676" y="1714501"/>
            <a:ext cx="14297023" cy="63817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Nigeria mining ecosystem encompasses various elements related to the mining industry in Nigeria. It includes: 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Minerals and Resources: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Nigeria is rich in various mineral resources, including solid minerals like limestone, gypsum, coal, tin, columbite, gold, and more. It has significant potential for economic development through mining. 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Regulation: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mining sector in Nigeria is regulated by government agencies like the Ministry of Mines and Steel Development (MMSD) and the Mining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Cadastre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Office (MCO). The government sets policies, issues licenses, and regulates the industry. 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Nigerian mining ecosystem faces challenges such as illegal mining, inadequate infrastructure, lack of investment, environmental issues, and inconsistent policies. 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Opportunities: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challenges, there are opportunities for both local and foreign investors to participate in exploration and mining activities in Nigeria. 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Artisanal and Small-Scale Mining (ASM):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 plays a significant role in the Nigerian mining ecosystem, though it often operates informally. It provides livelihoods for many, but there are concerns about safety, environmental impact, and revenue leakage.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0F53C-F5BD-DA5D-2737-B3DFEB69BD54}"/>
              </a:ext>
            </a:extLst>
          </p:cNvPr>
          <p:cNvSpPr txBox="1"/>
          <p:nvPr/>
        </p:nvSpPr>
        <p:spPr>
          <a:xfrm>
            <a:off x="361950" y="571500"/>
            <a:ext cx="14268450" cy="694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Collaboration: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Nigeria collaborates with international organizations and stakeholders to promote responsible and sustainable mining practices.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FF0000"/>
                </a:solidFill>
              </a:rPr>
              <a:t>Mineral Processing and Value Addition: </a:t>
            </a:r>
            <a:r>
              <a:rPr lang="en-US" sz="2500" dirty="0"/>
              <a:t>Nigeria is looking to develop its mineral processing and value addition capabilities to maximize the benefits from its mineral resources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Geological Potential: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Nigeria's geology is diverse, offering potential for various minerals and resources, which, if properly harnessed, could drive economic growth.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and Environmental Concerns: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sustainable and environmentally responsible mining practices is a priority in the ecosystem.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Communities: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 activities often intersect with local communities, and community engagement and development are vital aspects of the ecosystem.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Development: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 research and development is crucial to improving mining technologies and practices.</a:t>
            </a:r>
          </a:p>
        </p:txBody>
      </p:sp>
    </p:spTree>
    <p:extLst>
      <p:ext uri="{BB962C8B-B14F-4D97-AF65-F5344CB8AC3E}">
        <p14:creationId xmlns:p14="http://schemas.microsoft.com/office/powerpoint/2010/main" val="377693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4907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13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Current Status of Downstream Business Opportunities</a:t>
            </a:r>
            <a:endParaRPr lang="en-US" sz="43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490799" y="26321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659154" y="2673787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1</a:t>
            </a:r>
            <a:endParaRPr lang="en-US" sz="26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212913" y="2708434"/>
            <a:ext cx="2433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Mineral Processing</a:t>
            </a:r>
            <a:endParaRPr lang="en-US" sz="2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129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Exploration, extraction, and refining of minerals offer business opportunities in sectors like cement, ceramics, and metal production.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490799" y="43843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40104" y="4426029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2</a:t>
            </a:r>
            <a:endParaRPr lang="en-US" sz="26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212913" y="4460677"/>
            <a:ext cx="51088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Manufacturing &amp; Construction Materials</a:t>
            </a:r>
            <a:endParaRPr lang="en-US" sz="2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2129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The mining industry fuels demand for construction materials like iron rods, cement, and tiles, creating business opportunities in manufacturing and construction sectors.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490799" y="61366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36294" y="6178272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3</a:t>
            </a:r>
            <a:endParaRPr lang="en-US" sz="26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212913" y="6212919"/>
            <a:ext cx="346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Energy &amp; Power Generation</a:t>
            </a:r>
            <a:endParaRPr lang="en-US" sz="2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2129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Mining provides raw materials for energy production, enabling downstream businesses in power generation, renewables, and oil refining.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18669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7189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Exploring the Potential of Downstream Business Opportunities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5019556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Equipment Manufacturing</a:t>
            </a:r>
            <a:endParaRPr lang="en-US" sz="2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847850" y="5793000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Investing in the production of mining equipment can meet local demand and create export opportunities.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667137" y="50196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Artisanal Mining</a:t>
            </a:r>
            <a:endParaRPr lang="en-US" sz="2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589032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Promote formalization of artisanal mining to unlock its potential for employment and wealth creation.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296400" y="5019675"/>
            <a:ext cx="256424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Waste Management</a:t>
            </a:r>
            <a:endParaRPr lang="en-US" sz="2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589032"/>
            <a:ext cx="37147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Develop sustainable solutions for managing mining waste, such as recycling and repurposing.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11D475-BC05-9BE8-A958-83C24CC9A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47850" y="2442003"/>
            <a:ext cx="3295888" cy="24719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D57DBE-B368-9FA8-74E5-5C75DC9EC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6731" y="2442004"/>
            <a:ext cx="3554220" cy="2471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F14C7B-21B0-B238-23E4-D3971CE2F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84149" y="2442003"/>
            <a:ext cx="4143718" cy="24862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EBCE3-310A-3840-D1F8-E3C9E622C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950" y="457200"/>
            <a:ext cx="131445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62746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48589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Challenges and Risks in the Nigeria Mining Ecosystem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677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06347" y="3719274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75392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Infrastructure Deficit</a:t>
            </a:r>
            <a:endParaRPr lang="en-US" sz="2187" dirty="0">
              <a:solidFill>
                <a:srgbClr val="FF0000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2537936" y="4670465"/>
            <a:ext cx="28701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000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Inadequate transportation and power infrastructure pose challenges for efficient mining and downstream operations.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630228" y="3677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79532" y="3719274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1" y="3753922"/>
            <a:ext cx="287000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Regulatory Complexity</a:t>
            </a:r>
            <a:endParaRPr lang="en-US" sz="2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352342" y="4670465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000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Navigating complex regulatory frameworks and obtaining permits can be challenging for businesses.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222462" y="3677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67957" y="3719274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753922"/>
            <a:ext cx="236541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Security Concerns</a:t>
            </a:r>
            <a:endParaRPr lang="en-US" sz="2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944576" y="4323277"/>
            <a:ext cx="3314224" cy="2124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000" kern="0" spc="-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Addressing security risks associated with illegal mining activities is vital for sustainable growth.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34766"/>
            <a:ext cx="14630400" cy="8232934"/>
          </a:xfrm>
          <a:prstGeom prst="rect">
            <a:avLst/>
          </a:prstGeom>
          <a:solidFill>
            <a:srgbClr val="FFFFFF"/>
          </a:solidFill>
          <a:ln w="13097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4441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kern="0" spc="-124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Government Initiatives and Policies to Support Downstream Business</a:t>
            </a:r>
            <a:endParaRPr lang="en-US" sz="4129" dirty="0"/>
          </a:p>
        </p:txBody>
      </p:sp>
      <p:sp>
        <p:nvSpPr>
          <p:cNvPr id="5" name="Shape 3"/>
          <p:cNvSpPr/>
          <p:nvPr/>
        </p:nvSpPr>
        <p:spPr>
          <a:xfrm>
            <a:off x="4737735" y="2202537"/>
            <a:ext cx="41910" cy="5453539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4994672" y="2581394"/>
            <a:ext cx="734139" cy="419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4522708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ADBF1"/>
          </a:solidFill>
          <a:ln w="13097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684514" y="2405658"/>
            <a:ext cx="148233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478" dirty="0"/>
          </a:p>
        </p:txBody>
      </p:sp>
      <p:sp>
        <p:nvSpPr>
          <p:cNvPr id="9" name="Text 7"/>
          <p:cNvSpPr/>
          <p:nvPr/>
        </p:nvSpPr>
        <p:spPr>
          <a:xfrm>
            <a:off x="5912406" y="2412206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Policy Reforms</a:t>
            </a:r>
            <a:endParaRPr lang="en-US" sz="206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124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2000" kern="0" spc="-33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The government is implementing reforms to enhance the ease of doing business in the mining sector.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994672" y="4469130"/>
            <a:ext cx="734139" cy="419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4522708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ADBF1"/>
          </a:solidFill>
          <a:ln w="13097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661654" y="4293394"/>
            <a:ext cx="193953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478" dirty="0"/>
          </a:p>
        </p:txBody>
      </p:sp>
      <p:sp>
        <p:nvSpPr>
          <p:cNvPr id="14" name="Text 12"/>
          <p:cNvSpPr/>
          <p:nvPr/>
        </p:nvSpPr>
        <p:spPr>
          <a:xfrm>
            <a:off x="5912406" y="4299942"/>
            <a:ext cx="262378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Investment Incentives</a:t>
            </a:r>
            <a:endParaRPr lang="en-US" sz="206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912406" y="483727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2000" kern="0" spc="-33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Incentives like tax holidays, royalty free month, and access to funding are provided to attract investors to the mining industry.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4994672" y="6356866"/>
            <a:ext cx="734139" cy="419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4522708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ADBF1"/>
          </a:solidFill>
          <a:ln w="13097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657844" y="6181130"/>
            <a:ext cx="201573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478" dirty="0"/>
          </a:p>
        </p:txBody>
      </p:sp>
      <p:sp>
        <p:nvSpPr>
          <p:cNvPr id="19" name="Text 17"/>
          <p:cNvSpPr/>
          <p:nvPr/>
        </p:nvSpPr>
        <p:spPr>
          <a:xfrm>
            <a:off x="5912406" y="6187678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Capacity Building</a:t>
            </a:r>
            <a:endParaRPr lang="en-US" sz="206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9124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2000" kern="0" spc="-33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The government aims to enhance the skills and knowledge of local workforce through training programs.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2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15240" y="-11311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62816" y="474702"/>
            <a:ext cx="897933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900" b="1" kern="0" spc="-131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Conclusion and Recommendations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4697" y="1840885"/>
            <a:ext cx="12577166" cy="14517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3000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Downstream businesses have vast opportunities in the Nigeria mining ecosystem.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4697" y="3514547"/>
            <a:ext cx="12577165" cy="7996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3000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Government support, infrastructure development, and policy reforms are key to unlocking the full potential of the industry.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21794" y="4728240"/>
            <a:ext cx="12350069" cy="1158210"/>
          </a:xfrm>
          <a:prstGeom prst="rect">
            <a:avLst/>
          </a:prstGeom>
          <a:solidFill>
            <a:srgbClr val="92D050"/>
          </a:solidFill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3000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Investors should consider collaboration, innovation, and sustainable practices to thrive in this evolving landscape.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695</Words>
  <Application>Microsoft Office PowerPoint</Application>
  <PresentationFormat>Custom</PresentationFormat>
  <Paragraphs>73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Inter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TAIWO BLESSING Olamide</cp:lastModifiedBy>
  <cp:revision>3</cp:revision>
  <dcterms:created xsi:type="dcterms:W3CDTF">2023-11-01T11:55:58Z</dcterms:created>
  <dcterms:modified xsi:type="dcterms:W3CDTF">2023-11-01T12:29:05Z</dcterms:modified>
</cp:coreProperties>
</file>