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3" r:id="rId5"/>
    <p:sldId id="259" r:id="rId6"/>
    <p:sldId id="260" r:id="rId7"/>
    <p:sldId id="261" r:id="rId8"/>
    <p:sldId id="262" r:id="rId9"/>
    <p:sldId id="263" r:id="rId10"/>
    <p:sldId id="266" r:id="rId11"/>
    <p:sldId id="267" r:id="rId12"/>
    <p:sldId id="268" r:id="rId13"/>
    <p:sldId id="269" r:id="rId14"/>
    <p:sldId id="270" r:id="rId15"/>
    <p:sldId id="271" r:id="rId16"/>
    <p:sldId id="274"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showGuides="1">
      <p:cViewPr>
        <p:scale>
          <a:sx n="70" d="100"/>
          <a:sy n="70" d="100"/>
        </p:scale>
        <p:origin x="73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A590FA-96D5-457D-A247-736C97A4BCF3}" type="datetimeFigureOut">
              <a:rPr lang="en-US" smtClean="0"/>
              <a:t>3/17/2023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62EE2-4986-4357-A552-7968AE8BB370}" type="slidenum">
              <a:rPr lang="en-US" smtClean="0"/>
              <a:t>‹#›</a:t>
            </a:fld>
            <a:endParaRPr lang="en-US"/>
          </a:p>
        </p:txBody>
      </p:sp>
    </p:spTree>
    <p:extLst>
      <p:ext uri="{BB962C8B-B14F-4D97-AF65-F5344CB8AC3E}">
        <p14:creationId xmlns:p14="http://schemas.microsoft.com/office/powerpoint/2010/main" val="329904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167257-BAA1-439F-A1A1-522A2346381D}" type="datetime1">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3873781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B18ED-68CB-4C16-90B9-A0607C43C766}" type="datetime1">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13260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0FE8B-B7A6-441D-BE0C-8E6EA1E40DE1}" type="datetime1">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369352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93CF55-5B97-4FFE-97DA-2D537F4ACC8C}" type="datetime1">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396761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11A40E-C783-4A04-90A1-DDFF48852F34}" type="datetime1">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317020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9D61C-3A44-47B5-851D-1D61B0C307A0}" type="datetime1">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308165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EB432A-8F73-466A-851B-363A5955B912}" type="datetime1">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4150823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FE1BA0-6BD2-4085-943C-C37D878474B8}" type="datetime1">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255177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FE50F-C8ED-4B06-AC95-655C14355687}" type="datetime1">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216984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8D2A36-DCDD-417E-ACB9-287F1B519637}" type="datetime1">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191401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905655-E432-4EFB-8ED1-906E871EF75D}" type="datetime1">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1F01-5A8A-4789-A6F5-55F78F680451}" type="slidenum">
              <a:rPr lang="en-US" smtClean="0"/>
              <a:t>‹#›</a:t>
            </a:fld>
            <a:endParaRPr lang="en-US"/>
          </a:p>
        </p:txBody>
      </p:sp>
    </p:spTree>
    <p:extLst>
      <p:ext uri="{BB962C8B-B14F-4D97-AF65-F5344CB8AC3E}">
        <p14:creationId xmlns:p14="http://schemas.microsoft.com/office/powerpoint/2010/main" val="182759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224A2-CE4F-45F6-9AB6-9169F5D570F0}" type="datetime1">
              <a:rPr lang="en-US" smtClean="0"/>
              <a:t>3/17/2023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21F01-5A8A-4789-A6F5-55F78F680451}" type="slidenum">
              <a:rPr lang="en-US" smtClean="0"/>
              <a:t>‹#›</a:t>
            </a:fld>
            <a:endParaRPr lang="en-US"/>
          </a:p>
        </p:txBody>
      </p:sp>
    </p:spTree>
    <p:extLst>
      <p:ext uri="{BB962C8B-B14F-4D97-AF65-F5344CB8AC3E}">
        <p14:creationId xmlns:p14="http://schemas.microsoft.com/office/powerpoint/2010/main" val="955667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3" Type="http://schemas.openxmlformats.org/officeDocument/2006/relationships/image" Target="../media/image2.jpeg" /><Relationship Id="rId7" Type="http://schemas.openxmlformats.org/officeDocument/2006/relationships/hyperlink" Target="https://mapability.com.au/interactive/clients/rsg/syama/https:/www.rml.com.au/syama/https:/www.rml.com.au/wp-content/uploads/2019/05/Syama-Fact-Sheet.pdf" TargetMode="External" /><Relationship Id="rId2" Type="http://schemas.openxmlformats.org/officeDocument/2006/relationships/image" Target="../media/image1.jpg" /><Relationship Id="rId1" Type="http://schemas.openxmlformats.org/officeDocument/2006/relationships/slideLayout" Target="../slideLayouts/slideLayout1.xml" /><Relationship Id="rId6" Type="http://schemas.openxmlformats.org/officeDocument/2006/relationships/hyperlink" Target="https://www.crown.co.za/modern-mining/industry-news/13929-first-all-female-exploration-crew-in-south-african-mining" TargetMode="External" /><Relationship Id="rId5" Type="http://schemas.openxmlformats.org/officeDocument/2006/relationships/hyperlink" Target="https://moyogems.com/" TargetMode="External" /><Relationship Id="rId4" Type="http://schemas.openxmlformats.org/officeDocument/2006/relationships/hyperlink" Target="https://www.greenlandruby.gl/" TargetMode="External" /></Relationships>
</file>

<file path=ppt/slides/_rels/slide1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 Id="rId4" Type="http://schemas.openxmlformats.org/officeDocument/2006/relationships/image" Target="../media/image3.png"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59077" y="4164206"/>
            <a:ext cx="1042065" cy="4360219"/>
          </a:xfrm>
          <a:prstGeom prst="rect">
            <a:avLst/>
          </a:prstGeom>
        </p:spPr>
      </p:pic>
      <p:sp>
        <p:nvSpPr>
          <p:cNvPr id="6" name="Title 1"/>
          <p:cNvSpPr txBox="1">
            <a:spLocks/>
          </p:cNvSpPr>
          <p:nvPr/>
        </p:nvSpPr>
        <p:spPr>
          <a:xfrm>
            <a:off x="1524000" y="104140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a:latin typeface="ChronicaPro-Bold" panose="00000800000000000000" pitchFamily="2" charset="0"/>
              </a:rPr>
              <a:t>WHY WOMEN MUST EMBRACE THE DIGITAL LOOP</a:t>
            </a:r>
            <a:endParaRPr lang="en-US" sz="4800" b="1" dirty="0">
              <a:latin typeface="ChronicaPro-Bold" panose="00000800000000000000" pitchFamily="2" charset="0"/>
            </a:endParaRPr>
          </a:p>
        </p:txBody>
      </p:sp>
      <p:sp>
        <p:nvSpPr>
          <p:cNvPr id="7" name="Subtitle 2"/>
          <p:cNvSpPr txBox="1">
            <a:spLocks/>
          </p:cNvSpPr>
          <p:nvPr/>
        </p:nvSpPr>
        <p:spPr>
          <a:xfrm>
            <a:off x="1524000" y="4389117"/>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ChronicaPro-Bold" panose="00000800000000000000" pitchFamily="2" charset="0"/>
              </a:rPr>
              <a:t>Women In Mining Training Institute </a:t>
            </a:r>
            <a:r>
              <a:rPr lang="en-GB" b="1" dirty="0">
                <a:latin typeface="ChronicaPro-Bold" panose="00000800000000000000" pitchFamily="2" charset="0"/>
              </a:rPr>
              <a:t>(</a:t>
            </a:r>
            <a:r>
              <a:rPr lang="en-US" b="1" dirty="0">
                <a:latin typeface="ChronicaPro-Bold" panose="00000800000000000000" pitchFamily="2" charset="0"/>
              </a:rPr>
              <a:t>WIMTI</a:t>
            </a:r>
            <a:r>
              <a:rPr lang="en-GB" b="1" dirty="0">
                <a:latin typeface="ChronicaPro-Bold" panose="00000800000000000000" pitchFamily="2" charset="0"/>
              </a:rPr>
              <a:t>)</a:t>
            </a:r>
            <a:r>
              <a:rPr lang="en-US" b="1" dirty="0">
                <a:latin typeface="ChronicaPro-Bold" panose="00000800000000000000" pitchFamily="2" charset="0"/>
              </a:rPr>
              <a:t> March Class</a:t>
            </a:r>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2186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694"/>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10</a:t>
            </a:r>
          </a:p>
        </p:txBody>
      </p:sp>
      <p:sp>
        <p:nvSpPr>
          <p:cNvPr id="8" name="Subtitle 4"/>
          <p:cNvSpPr txBox="1">
            <a:spLocks/>
          </p:cNvSpPr>
          <p:nvPr/>
        </p:nvSpPr>
        <p:spPr>
          <a:xfrm>
            <a:off x="1524000" y="1298392"/>
            <a:ext cx="9144000" cy="42455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endParaRPr lang="en-GB" sz="2000" b="1" dirty="0">
              <a:latin typeface="ChronicaPro-Light" panose="00000400000000000000" pitchFamily="2" charset="0"/>
            </a:endParaRP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Digitalisation will also be a way forward for</a:t>
            </a:r>
            <a:r>
              <a:rPr lang="en-GB" sz="2000" dirty="0"/>
              <a:t>:</a:t>
            </a:r>
            <a:r>
              <a:rPr lang="en-GB" sz="2000" dirty="0">
                <a:latin typeface="ChronicaPro-Light" panose="00000400000000000000" pitchFamily="2" charset="0"/>
              </a:rPr>
              <a:t> </a:t>
            </a:r>
          </a:p>
          <a:p>
            <a:pPr marL="457200" indent="-457200" algn="just">
              <a:lnSpc>
                <a:spcPct val="150000"/>
              </a:lnSpc>
              <a:buFont typeface="+mj-lt"/>
              <a:buAutoNum type="alphaLcParenR"/>
            </a:pPr>
            <a:r>
              <a:rPr lang="en-GB" sz="2000" dirty="0">
                <a:latin typeface="ChronicaPro-Light" panose="00000400000000000000" pitchFamily="2" charset="0"/>
              </a:rPr>
              <a:t>The formalization and regulations of the mining industry. </a:t>
            </a:r>
          </a:p>
          <a:p>
            <a:pPr marL="457200" indent="-457200" algn="just">
              <a:lnSpc>
                <a:spcPct val="150000"/>
              </a:lnSpc>
              <a:buFont typeface="+mj-lt"/>
              <a:buAutoNum type="alphaLcParenR"/>
            </a:pPr>
            <a:r>
              <a:rPr lang="en-GB" sz="2000" dirty="0">
                <a:latin typeface="ChronicaPro-Light" panose="00000400000000000000" pitchFamily="2" charset="0"/>
              </a:rPr>
              <a:t>For combating the present problems of environmental degradation. </a:t>
            </a:r>
          </a:p>
          <a:p>
            <a:pPr marL="457200" indent="-457200" algn="just">
              <a:lnSpc>
                <a:spcPct val="150000"/>
              </a:lnSpc>
              <a:buFont typeface="+mj-lt"/>
              <a:buAutoNum type="alphaLcParenR"/>
            </a:pPr>
            <a:r>
              <a:rPr lang="en-GB" sz="2000" dirty="0">
                <a:latin typeface="ChronicaPro-Light" panose="00000400000000000000" pitchFamily="2" charset="0"/>
              </a:rPr>
              <a:t>Pollution from mostly informal mining of mineral resources in Africa and the world.</a:t>
            </a:r>
            <a:endParaRPr lang="en-US" sz="2000" dirty="0">
              <a:latin typeface="ChronicaPro-Light" panose="00000400000000000000" pitchFamily="2" charset="0"/>
            </a:endParaRPr>
          </a:p>
          <a:p>
            <a:pPr marL="342900" indent="-342900" algn="just">
              <a:lnSpc>
                <a:spcPct val="150000"/>
              </a:lnSpc>
              <a:buFont typeface="Wingdings" panose="05000000000000000000" pitchFamily="2" charset="2"/>
              <a:buChar char="§"/>
            </a:pPr>
            <a:endParaRPr lang="en-GB" sz="2000" dirty="0">
              <a:latin typeface="ChronicaPro-Light" panose="00000400000000000000" pitchFamily="2" charset="0"/>
            </a:endParaRPr>
          </a:p>
        </p:txBody>
      </p:sp>
    </p:spTree>
    <p:extLst>
      <p:ext uri="{BB962C8B-B14F-4D97-AF65-F5344CB8AC3E}">
        <p14:creationId xmlns:p14="http://schemas.microsoft.com/office/powerpoint/2010/main" val="2385423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11</a:t>
            </a:r>
          </a:p>
        </p:txBody>
      </p:sp>
      <p:sp>
        <p:nvSpPr>
          <p:cNvPr id="8" name="Subtitle 4"/>
          <p:cNvSpPr txBox="1">
            <a:spLocks/>
          </p:cNvSpPr>
          <p:nvPr/>
        </p:nvSpPr>
        <p:spPr>
          <a:xfrm>
            <a:off x="1338349" y="1387164"/>
            <a:ext cx="9144000" cy="4245597"/>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r>
              <a:rPr lang="en-GB" sz="2200" dirty="0">
                <a:latin typeface="ChronicaPro-Light" panose="00000400000000000000" pitchFamily="2" charset="0"/>
              </a:rPr>
              <a:t>     </a:t>
            </a:r>
            <a:r>
              <a:rPr lang="en-GB" sz="3200" b="1" dirty="0">
                <a:latin typeface="ChronicaPro-Light" panose="00000400000000000000" pitchFamily="2" charset="0"/>
              </a:rPr>
              <a:t>MINES OF THE FUTURE </a:t>
            </a:r>
          </a:p>
          <a:p>
            <a:pPr algn="just">
              <a:lnSpc>
                <a:spcPct val="150000"/>
              </a:lnSpc>
            </a:pPr>
            <a:endParaRPr lang="en-GB" sz="2200" b="1" dirty="0">
              <a:latin typeface="ChronicaPro-Light" panose="00000400000000000000" pitchFamily="2" charset="0"/>
            </a:endParaRPr>
          </a:p>
          <a:p>
            <a:pPr marL="342900" indent="-342900" algn="just">
              <a:lnSpc>
                <a:spcPct val="150000"/>
              </a:lnSpc>
              <a:buFont typeface="Wingdings" panose="05000000000000000000" pitchFamily="2" charset="2"/>
              <a:buChar char="§"/>
            </a:pPr>
            <a:r>
              <a:rPr lang="en-GB" sz="3200" dirty="0">
                <a:latin typeface="ChronicaPro-Light" panose="00000400000000000000" pitchFamily="2" charset="0"/>
              </a:rPr>
              <a:t>Smart mines are the future with many advantages. </a:t>
            </a:r>
          </a:p>
          <a:p>
            <a:pPr marL="342900" indent="-342900" algn="just">
              <a:lnSpc>
                <a:spcPct val="170000"/>
              </a:lnSpc>
              <a:buFont typeface="Wingdings" panose="05000000000000000000" pitchFamily="2" charset="2"/>
              <a:buChar char="§"/>
            </a:pPr>
            <a:r>
              <a:rPr lang="en-GB" sz="3200" dirty="0">
                <a:latin typeface="ChronicaPro-Light" panose="00000400000000000000" pitchFamily="2" charset="0"/>
              </a:rPr>
              <a:t>They are greener, cleaner, good for more responsible, formal and sustainable development of our economic mineral resources.</a:t>
            </a:r>
          </a:p>
          <a:p>
            <a:pPr marL="342900" indent="-342900" algn="just">
              <a:lnSpc>
                <a:spcPct val="150000"/>
              </a:lnSpc>
              <a:buFont typeface="Wingdings" panose="05000000000000000000" pitchFamily="2" charset="2"/>
              <a:buChar char="§"/>
            </a:pPr>
            <a:r>
              <a:rPr lang="en-GB" sz="3200" dirty="0">
                <a:latin typeface="ChronicaPro-Light" panose="00000400000000000000" pitchFamily="2" charset="0"/>
              </a:rPr>
              <a:t>Digitalisation gives rise to smart mining i.e. digital mines through the </a:t>
            </a:r>
            <a:r>
              <a:rPr lang="en-GB" sz="3200" dirty="0" err="1">
                <a:latin typeface="ChronicaPro-Light" panose="00000400000000000000" pitchFamily="2" charset="0"/>
              </a:rPr>
              <a:t>automatization</a:t>
            </a:r>
            <a:r>
              <a:rPr lang="en-GB" sz="3200" dirty="0">
                <a:latin typeface="ChronicaPro-Light" panose="00000400000000000000" pitchFamily="2" charset="0"/>
              </a:rPr>
              <a:t> of key processes and methods for easy mining operations.</a:t>
            </a:r>
            <a:endParaRPr lang="en-US" sz="3200" dirty="0">
              <a:latin typeface="ChronicaPro-Light" panose="00000400000000000000" pitchFamily="2" charset="0"/>
            </a:endParaRPr>
          </a:p>
          <a:p>
            <a:pPr algn="just">
              <a:lnSpc>
                <a:spcPct val="150000"/>
              </a:lnSpc>
            </a:pPr>
            <a:r>
              <a:rPr lang="en-GB" sz="2600" dirty="0">
                <a:latin typeface="ChronicaPro-Light" panose="00000400000000000000" pitchFamily="2" charset="0"/>
              </a:rPr>
              <a:t>. </a:t>
            </a:r>
          </a:p>
        </p:txBody>
      </p:sp>
    </p:spTree>
    <p:extLst>
      <p:ext uri="{BB962C8B-B14F-4D97-AF65-F5344CB8AC3E}">
        <p14:creationId xmlns:p14="http://schemas.microsoft.com/office/powerpoint/2010/main" val="323064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12</a:t>
            </a:r>
          </a:p>
        </p:txBody>
      </p:sp>
      <p:sp>
        <p:nvSpPr>
          <p:cNvPr id="8" name="Subtitle 4"/>
          <p:cNvSpPr txBox="1">
            <a:spLocks/>
          </p:cNvSpPr>
          <p:nvPr/>
        </p:nvSpPr>
        <p:spPr>
          <a:xfrm>
            <a:off x="1163601" y="565216"/>
            <a:ext cx="9982030" cy="42455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r>
              <a:rPr lang="en-GB" sz="2000" dirty="0">
                <a:latin typeface="ChronicaPro-Light" panose="00000400000000000000" pitchFamily="2" charset="0"/>
              </a:rPr>
              <a:t>    </a:t>
            </a:r>
            <a:r>
              <a:rPr lang="en-GB" sz="2000" b="1" dirty="0">
                <a:latin typeface="ChronicaPro-Light" panose="00000400000000000000" pitchFamily="2" charset="0"/>
              </a:rPr>
              <a:t>MAJOR CHALLENGES </a:t>
            </a:r>
          </a:p>
          <a:p>
            <a:pPr>
              <a:lnSpc>
                <a:spcPct val="150000"/>
              </a:lnSpc>
            </a:pPr>
            <a:endParaRPr lang="en-GB" sz="2000" b="1" dirty="0">
              <a:latin typeface="ChronicaPro-Light" panose="00000400000000000000" pitchFamily="2" charset="0"/>
            </a:endParaRP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Although, there are may be some disadvantages to mines adopting new digital technologies</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One is the initial  cost of digitalisation that can be very high.</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Another is human loss of jobs to digital operations, I believe humans will still be controlling some of these regularly evolving technologies.</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But despite all odds, now is the time for women and girls to get involved through capacity trainings for jobs in digital mines, most especially these days that there are lots of openings for online and remote jobs. </a:t>
            </a:r>
          </a:p>
          <a:p>
            <a:pPr algn="just">
              <a:lnSpc>
                <a:spcPct val="150000"/>
              </a:lnSpc>
            </a:pPr>
            <a:r>
              <a:rPr lang="en-GB" sz="2000" dirty="0">
                <a:latin typeface="ChronicaPro-Light" panose="00000400000000000000" pitchFamily="2" charset="0"/>
              </a:rPr>
              <a:t>. </a:t>
            </a:r>
          </a:p>
        </p:txBody>
      </p:sp>
    </p:spTree>
    <p:extLst>
      <p:ext uri="{BB962C8B-B14F-4D97-AF65-F5344CB8AC3E}">
        <p14:creationId xmlns:p14="http://schemas.microsoft.com/office/powerpoint/2010/main" val="263606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13</a:t>
            </a:r>
          </a:p>
        </p:txBody>
      </p:sp>
      <p:sp>
        <p:nvSpPr>
          <p:cNvPr id="8" name="Subtitle 4"/>
          <p:cNvSpPr txBox="1">
            <a:spLocks/>
          </p:cNvSpPr>
          <p:nvPr/>
        </p:nvSpPr>
        <p:spPr>
          <a:xfrm>
            <a:off x="1131298" y="1558154"/>
            <a:ext cx="10222173" cy="47896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Also in value additions, there is now computer aided technologies for specially  customised digital designs, creations  and manufacturing of jewellery to precision</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This gives designers the ability to create unique world class traceable and responsibly sourced jewellery with digital marketing opportunities i.e.  from mines to market, examples are: </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The </a:t>
            </a:r>
            <a:r>
              <a:rPr lang="en-GB" sz="2000" dirty="0" err="1">
                <a:latin typeface="ChronicaPro-Light" panose="00000400000000000000" pitchFamily="2" charset="0"/>
              </a:rPr>
              <a:t>Moyo</a:t>
            </a:r>
            <a:r>
              <a:rPr lang="en-GB" sz="2000" dirty="0">
                <a:latin typeface="ChronicaPro-Light" panose="00000400000000000000" pitchFamily="2" charset="0"/>
              </a:rPr>
              <a:t> Gems which shows traceability, responsibility and transparency.</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Another is the Greenland ruby, the mine and processing plant is the newest and most sophisticated in the coloured gemstone industry. </a:t>
            </a:r>
          </a:p>
        </p:txBody>
      </p:sp>
    </p:spTree>
    <p:extLst>
      <p:ext uri="{BB962C8B-B14F-4D97-AF65-F5344CB8AC3E}">
        <p14:creationId xmlns:p14="http://schemas.microsoft.com/office/powerpoint/2010/main" val="63895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14</a:t>
            </a:r>
          </a:p>
        </p:txBody>
      </p:sp>
      <p:sp>
        <p:nvSpPr>
          <p:cNvPr id="8" name="Subtitle 4"/>
          <p:cNvSpPr txBox="1">
            <a:spLocks/>
          </p:cNvSpPr>
          <p:nvPr/>
        </p:nvSpPr>
        <p:spPr>
          <a:xfrm>
            <a:off x="1029199" y="1557538"/>
            <a:ext cx="10426371" cy="4662287"/>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endParaRPr lang="en-GB" sz="8000" b="1" dirty="0">
              <a:latin typeface="ChronicaPro-Light" panose="00000400000000000000" pitchFamily="2" charset="0"/>
            </a:endParaRP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The gems are mined, cut and polished digitally tagged with certificate of origin and adherence to responsible governance, social and environmental factors. </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With a click, each of their gemstone is traced as responsibly sourced from the mine to the market.</a:t>
            </a:r>
            <a:endParaRPr lang="en-GB" sz="8000" b="1" dirty="0">
              <a:latin typeface="ChronicaPro-Light" panose="00000400000000000000" pitchFamily="2" charset="0"/>
            </a:endParaRP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Opportunities like these are becoming available for women and girls as new modes of entries into the mining sector. </a:t>
            </a:r>
          </a:p>
          <a:p>
            <a:pPr marL="342900" indent="-342900" algn="just">
              <a:lnSpc>
                <a:spcPct val="150000"/>
              </a:lnSpc>
              <a:buFont typeface="Wingdings" panose="05000000000000000000" pitchFamily="2" charset="2"/>
              <a:buChar char="§"/>
            </a:pPr>
            <a:endParaRPr lang="en-US" sz="8000" dirty="0">
              <a:latin typeface="ChronicaPro-Light" panose="00000400000000000000" pitchFamily="2" charset="0"/>
            </a:endParaRPr>
          </a:p>
          <a:p>
            <a:pPr marL="342900" indent="-342900" algn="just">
              <a:lnSpc>
                <a:spcPct val="150000"/>
              </a:lnSpc>
              <a:buFont typeface="Wingdings" panose="05000000000000000000" pitchFamily="2" charset="2"/>
              <a:buChar char="§"/>
            </a:pPr>
            <a:endParaRPr lang="en-GB" sz="2000" dirty="0">
              <a:latin typeface="ChronicaPro-Light" panose="00000400000000000000" pitchFamily="2" charset="0"/>
            </a:endParaRPr>
          </a:p>
        </p:txBody>
      </p:sp>
    </p:spTree>
    <p:extLst>
      <p:ext uri="{BB962C8B-B14F-4D97-AF65-F5344CB8AC3E}">
        <p14:creationId xmlns:p14="http://schemas.microsoft.com/office/powerpoint/2010/main" val="2307023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15</a:t>
            </a:r>
          </a:p>
        </p:txBody>
      </p:sp>
      <p:sp>
        <p:nvSpPr>
          <p:cNvPr id="8" name="Subtitle 4"/>
          <p:cNvSpPr txBox="1">
            <a:spLocks/>
          </p:cNvSpPr>
          <p:nvPr/>
        </p:nvSpPr>
        <p:spPr>
          <a:xfrm>
            <a:off x="705853" y="-441764"/>
            <a:ext cx="10994476" cy="551585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000" b="1" dirty="0">
              <a:latin typeface="ChronicaPro-Thin" panose="00000300000000000000" pitchFamily="2" charset="0"/>
            </a:endParaRPr>
          </a:p>
          <a:p>
            <a:pPr marL="342900" indent="-342900" algn="just">
              <a:lnSpc>
                <a:spcPct val="170000"/>
              </a:lnSpc>
              <a:buFont typeface="Wingdings" panose="05000000000000000000" pitchFamily="2" charset="2"/>
              <a:buChar char="§"/>
            </a:pPr>
            <a:endParaRPr lang="en-GB" dirty="0">
              <a:latin typeface="ChronicaPro-Light" panose="00000400000000000000" pitchFamily="2" charset="0"/>
            </a:endParaRPr>
          </a:p>
          <a:p>
            <a:pPr>
              <a:lnSpc>
                <a:spcPct val="170000"/>
              </a:lnSpc>
            </a:pPr>
            <a:r>
              <a:rPr lang="en-GB" sz="8000" dirty="0">
                <a:latin typeface="ChronicaPro-Light" panose="00000400000000000000" pitchFamily="2" charset="0"/>
              </a:rPr>
              <a:t>      </a:t>
            </a:r>
            <a:r>
              <a:rPr lang="en-GB" sz="8000" b="1" dirty="0">
                <a:latin typeface="ChronicaPro-Light" panose="00000400000000000000" pitchFamily="2" charset="0"/>
              </a:rPr>
              <a:t>CONCLUSION</a:t>
            </a:r>
          </a:p>
          <a:p>
            <a:pPr algn="just">
              <a:lnSpc>
                <a:spcPct val="170000"/>
              </a:lnSpc>
            </a:pPr>
            <a:r>
              <a:rPr lang="en-GB" sz="8000" b="1" dirty="0">
                <a:latin typeface="ChronicaPro-Light" panose="00000400000000000000" pitchFamily="2" charset="0"/>
              </a:rPr>
              <a:t>     To Do List</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For self actualization and for none to be left behind, women must embrace equity.</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Share knowledge and exchange ideas. </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Go through virtual or physical trainings.</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Women and girls must key into digitalisation and be able to join the next generation workforce for better future and livelihoods.</a:t>
            </a:r>
          </a:p>
          <a:p>
            <a:pPr marL="342900" indent="-342900" algn="just">
              <a:lnSpc>
                <a:spcPct val="170000"/>
              </a:lnSpc>
              <a:buFont typeface="Wingdings" panose="05000000000000000000" pitchFamily="2" charset="2"/>
              <a:buChar char="§"/>
            </a:pPr>
            <a:r>
              <a:rPr lang="en-GB" sz="8000" dirty="0">
                <a:latin typeface="ChronicaPro-Light" panose="00000400000000000000" pitchFamily="2" charset="0"/>
              </a:rPr>
              <a:t>Also, for proper diversification, greener future and sustainable development of the mining sector, there must be gender equality, digitalisation is the right tool for women and girls inclusion, this if properly carried out would bridge the digital</a:t>
            </a:r>
            <a:r>
              <a:rPr lang="en-US" sz="8000" dirty="0">
                <a:latin typeface="ChronicaPro-Light" panose="00000400000000000000" pitchFamily="2" charset="0"/>
              </a:rPr>
              <a:t>/</a:t>
            </a:r>
            <a:r>
              <a:rPr lang="en-GB" sz="8000">
                <a:latin typeface="ChronicaPro-Light" panose="00000400000000000000" pitchFamily="2" charset="0"/>
              </a:rPr>
              <a:t>gender </a:t>
            </a:r>
            <a:r>
              <a:rPr lang="en-GB" sz="8000" dirty="0">
                <a:latin typeface="ChronicaPro-Light" panose="00000400000000000000" pitchFamily="2" charset="0"/>
              </a:rPr>
              <a:t>gap and lead to better growth of Nigeria's economy.</a:t>
            </a:r>
            <a:endParaRPr lang="en-US" sz="8000" dirty="0">
              <a:latin typeface="ChronicaPro-Light" panose="00000400000000000000" pitchFamily="2" charset="0"/>
            </a:endParaRPr>
          </a:p>
          <a:p>
            <a:pPr>
              <a:lnSpc>
                <a:spcPct val="170000"/>
              </a:lnSpc>
            </a:pPr>
            <a:r>
              <a:rPr lang="en-GB" sz="8000" dirty="0">
                <a:latin typeface="ChronicaPro-Light" panose="00000400000000000000" pitchFamily="2" charset="0"/>
              </a:rPr>
              <a:t> </a:t>
            </a:r>
            <a:endParaRPr lang="en-GB" sz="8000" b="1" dirty="0">
              <a:latin typeface="ChronicaPro-Light" panose="00000400000000000000" pitchFamily="2" charset="0"/>
            </a:endParaRPr>
          </a:p>
          <a:p>
            <a:endParaRPr lang="en-GB" sz="2000" b="1" dirty="0">
              <a:latin typeface="ChronicaPro-Thin" panose="00000300000000000000" pitchFamily="2" charset="0"/>
            </a:endParaRPr>
          </a:p>
          <a:p>
            <a:endParaRPr lang="en-GB" sz="2000" b="1" dirty="0">
              <a:latin typeface="ChronicaPro-Thin" panose="00000300000000000000" pitchFamily="2" charset="0"/>
            </a:endParaRPr>
          </a:p>
          <a:p>
            <a:endParaRPr lang="en-US" sz="3200" b="1" dirty="0">
              <a:latin typeface="ChronicaPro-Black" panose="00000A00000000000000" pitchFamily="2" charset="0"/>
            </a:endParaRPr>
          </a:p>
          <a:p>
            <a:pPr marL="342900" indent="-342900" algn="just">
              <a:lnSpc>
                <a:spcPct val="150000"/>
              </a:lnSpc>
              <a:buFont typeface="Wingdings" panose="05000000000000000000" pitchFamily="2" charset="2"/>
              <a:buChar char="§"/>
            </a:pPr>
            <a:endParaRPr lang="en-GB" sz="3200" b="1" dirty="0">
              <a:latin typeface="ChronicaPro-Black" panose="00000A00000000000000" pitchFamily="2" charset="0"/>
            </a:endParaRPr>
          </a:p>
        </p:txBody>
      </p:sp>
    </p:spTree>
    <p:extLst>
      <p:ext uri="{BB962C8B-B14F-4D97-AF65-F5344CB8AC3E}">
        <p14:creationId xmlns:p14="http://schemas.microsoft.com/office/powerpoint/2010/main" val="1391649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16</a:t>
            </a:r>
          </a:p>
        </p:txBody>
      </p:sp>
      <p:sp>
        <p:nvSpPr>
          <p:cNvPr id="8" name="Subtitle 4"/>
          <p:cNvSpPr txBox="1">
            <a:spLocks/>
          </p:cNvSpPr>
          <p:nvPr/>
        </p:nvSpPr>
        <p:spPr>
          <a:xfrm>
            <a:off x="806116" y="-35169"/>
            <a:ext cx="10599821" cy="5186937"/>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000" b="1" dirty="0">
              <a:latin typeface="ChronicaPro-Thin" panose="00000300000000000000" pitchFamily="2" charset="0"/>
            </a:endParaRPr>
          </a:p>
          <a:p>
            <a:r>
              <a:rPr lang="en-GB" sz="8000" b="1" dirty="0">
                <a:latin typeface="ChronicaPro-Light" panose="00000400000000000000" pitchFamily="2" charset="0"/>
              </a:rPr>
              <a:t>KEY REFERENCES</a:t>
            </a:r>
          </a:p>
          <a:p>
            <a:endParaRPr lang="en-GB" sz="2000" b="1" dirty="0">
              <a:latin typeface="ChronicaPro-Light" panose="00000400000000000000" pitchFamily="2" charset="0"/>
            </a:endParaRPr>
          </a:p>
          <a:p>
            <a:pPr marL="457200" indent="-457200" algn="just">
              <a:buFont typeface="+mj-lt"/>
              <a:buAutoNum type="arabicPeriod"/>
            </a:pPr>
            <a:endParaRPr lang="en-GB" sz="2000" dirty="0">
              <a:latin typeface="ChronicaPro-Light" panose="00000400000000000000" pitchFamily="2" charset="0"/>
              <a:hlinkClick r:id="rId4"/>
            </a:endParaRPr>
          </a:p>
          <a:p>
            <a:pPr marL="457200" indent="-457200" algn="just">
              <a:buFont typeface="+mj-lt"/>
              <a:buAutoNum type="arabicPeriod"/>
            </a:pPr>
            <a:endParaRPr lang="en-GB" sz="2000" dirty="0">
              <a:latin typeface="ChronicaPro-Light" panose="00000400000000000000" pitchFamily="2" charset="0"/>
              <a:hlinkClick r:id="rId4"/>
            </a:endParaRPr>
          </a:p>
          <a:p>
            <a:pPr marL="457200" indent="-457200" algn="just">
              <a:lnSpc>
                <a:spcPct val="120000"/>
              </a:lnSpc>
              <a:buFont typeface="+mj-lt"/>
              <a:buAutoNum type="arabicPeriod"/>
            </a:pPr>
            <a:r>
              <a:rPr lang="fr-FR" sz="7200" dirty="0">
                <a:latin typeface="ChronicaPro-Light" panose="00000400000000000000" pitchFamily="2" charset="0"/>
              </a:rPr>
              <a:t>About Groenland Ruby Sustainably </a:t>
            </a:r>
            <a:r>
              <a:rPr lang="fr-FR" sz="7200" dirty="0" err="1">
                <a:latin typeface="ChronicaPro-Light" panose="00000400000000000000" pitchFamily="2" charset="0"/>
              </a:rPr>
              <a:t>sourced</a:t>
            </a:r>
            <a:r>
              <a:rPr lang="fr-FR" sz="7200" dirty="0">
                <a:latin typeface="ChronicaPro-Light" panose="00000400000000000000" pitchFamily="2" charset="0"/>
              </a:rPr>
              <a:t> rubies</a:t>
            </a:r>
            <a:r>
              <a:rPr lang="en-GB" sz="7200" dirty="0">
                <a:latin typeface="ChronicaPro-Light" panose="00000400000000000000" pitchFamily="2" charset="0"/>
              </a:rPr>
              <a:t>. </a:t>
            </a:r>
            <a:r>
              <a:rPr lang="en-GB" sz="7200" dirty="0">
                <a:latin typeface="ChronicaPro-Light" panose="00000400000000000000" pitchFamily="2" charset="0"/>
                <a:hlinkClick r:id="rId4"/>
              </a:rPr>
              <a:t>https://www.greenlandruby.gl/</a:t>
            </a:r>
            <a:endParaRPr lang="en-GB" sz="7200" dirty="0">
              <a:latin typeface="ChronicaPro-Light" panose="00000400000000000000" pitchFamily="2" charset="0"/>
            </a:endParaRPr>
          </a:p>
          <a:p>
            <a:pPr marL="457200" indent="-457200" algn="just">
              <a:lnSpc>
                <a:spcPct val="120000"/>
              </a:lnSpc>
              <a:buFont typeface="+mj-lt"/>
              <a:buAutoNum type="arabicPeriod"/>
            </a:pPr>
            <a:r>
              <a:rPr lang="en-GB" sz="7200" dirty="0">
                <a:latin typeface="ChronicaPro-Light" panose="00000400000000000000" pitchFamily="2" charset="0"/>
              </a:rPr>
              <a:t>Directly Sourced Gemstones From The Women Miners Of East Africa </a:t>
            </a:r>
            <a:r>
              <a:rPr lang="en-GB" sz="7200" dirty="0">
                <a:latin typeface="ChronicaPro-Light" panose="00000400000000000000" pitchFamily="2" charset="0"/>
                <a:hlinkClick r:id="rId5"/>
              </a:rPr>
              <a:t>https://moyogems.com/</a:t>
            </a:r>
            <a:r>
              <a:rPr lang="en-GB" sz="7200" dirty="0">
                <a:latin typeface="ChronicaPro-Light" panose="00000400000000000000" pitchFamily="2" charset="0"/>
              </a:rPr>
              <a:t> </a:t>
            </a:r>
          </a:p>
          <a:p>
            <a:pPr marL="457200" indent="-457200" algn="just">
              <a:lnSpc>
                <a:spcPct val="120000"/>
              </a:lnSpc>
              <a:buFont typeface="+mj-lt"/>
              <a:buAutoNum type="arabicPeriod"/>
            </a:pPr>
            <a:r>
              <a:rPr lang="en-GB" sz="7200" dirty="0">
                <a:latin typeface="ChronicaPro-Light" panose="00000400000000000000" pitchFamily="2" charset="0"/>
              </a:rPr>
              <a:t>Greenland ruby </a:t>
            </a:r>
            <a:r>
              <a:rPr lang="en-GB" sz="7200" dirty="0">
                <a:latin typeface="ChronicaPro-Light" panose="00000400000000000000" pitchFamily="2" charset="0"/>
                <a:hlinkClick r:id="rId4"/>
              </a:rPr>
              <a:t>https://www.greenlandruby.gl/</a:t>
            </a:r>
            <a:endParaRPr lang="en-GB" sz="7200" dirty="0">
              <a:latin typeface="ChronicaPro-Light" panose="00000400000000000000" pitchFamily="2" charset="0"/>
            </a:endParaRPr>
          </a:p>
          <a:p>
            <a:pPr marL="457200" indent="-457200" algn="just">
              <a:lnSpc>
                <a:spcPct val="120000"/>
              </a:lnSpc>
              <a:buFont typeface="+mj-lt"/>
              <a:buAutoNum type="arabicPeriod"/>
            </a:pPr>
            <a:r>
              <a:rPr lang="en-GB" sz="7200" dirty="0">
                <a:latin typeface="ChronicaPro-Light" panose="00000400000000000000" pitchFamily="2" charset="0"/>
              </a:rPr>
              <a:t>Modern mining First all-female exploration crew in South African mining. (2020). Crown Publications.	 </a:t>
            </a:r>
            <a:r>
              <a:rPr lang="en-GB" sz="7200" dirty="0">
                <a:latin typeface="ChronicaPro-Light" panose="00000400000000000000" pitchFamily="2" charset="0"/>
                <a:hlinkClick r:id="rId6"/>
              </a:rPr>
              <a:t>https://www.crown.co.za/modern-mining/industry-news/13929-first-all-female-exploration-crew-in-south-african-mining</a:t>
            </a:r>
            <a:endParaRPr lang="en-GB" sz="7200" dirty="0">
              <a:latin typeface="ChronicaPro-Light" panose="00000400000000000000" pitchFamily="2" charset="0"/>
            </a:endParaRPr>
          </a:p>
          <a:p>
            <a:pPr marL="457200" indent="-457200" algn="just">
              <a:lnSpc>
                <a:spcPct val="120000"/>
              </a:lnSpc>
              <a:buFont typeface="+mj-lt"/>
              <a:buAutoNum type="arabicPeriod"/>
            </a:pPr>
            <a:r>
              <a:rPr lang="en-GB" sz="7200" dirty="0">
                <a:latin typeface="ChronicaPro-Light" panose="00000400000000000000" pitchFamily="2" charset="0"/>
              </a:rPr>
              <a:t>Mining Review Africa </a:t>
            </a:r>
            <a:r>
              <a:rPr lang="en-GB" sz="7200" b="1" dirty="0">
                <a:latin typeface="ChronicaPro-Light" panose="00000400000000000000" pitchFamily="2" charset="0"/>
              </a:rPr>
              <a:t>- </a:t>
            </a:r>
            <a:r>
              <a:rPr lang="fr-FR" sz="7200" dirty="0">
                <a:latin typeface="ChronicaPro-Light" panose="00000400000000000000" pitchFamily="2" charset="0"/>
              </a:rPr>
              <a:t>Digitalisation &amp; Automation Technologies: Resolute Mining</a:t>
            </a:r>
          </a:p>
          <a:p>
            <a:pPr marL="457200" indent="-457200" algn="just">
              <a:lnSpc>
                <a:spcPct val="120000"/>
              </a:lnSpc>
              <a:buFont typeface="+mj-lt"/>
              <a:buAutoNum type="arabicPeriod"/>
            </a:pPr>
            <a:r>
              <a:rPr lang="en-GB" sz="7200" dirty="0">
                <a:latin typeface="ChronicaPro-Light" panose="00000400000000000000" pitchFamily="2" charset="0"/>
              </a:rPr>
              <a:t>Oliver Balch. (</a:t>
            </a:r>
            <a:r>
              <a:rPr lang="en-GB" sz="7200" b="1" dirty="0">
                <a:latin typeface="ChronicaPro-Light" panose="00000400000000000000" pitchFamily="2" charset="0"/>
              </a:rPr>
              <a:t>2019</a:t>
            </a:r>
            <a:r>
              <a:rPr lang="en-GB" sz="7200" dirty="0">
                <a:latin typeface="ChronicaPro-Light" panose="00000400000000000000" pitchFamily="2" charset="0"/>
              </a:rPr>
              <a:t>) What a Mali mine teaches us about the future of work. https://www.raconteur.net/technology/automation/mining-automation-mali/   </a:t>
            </a:r>
            <a:endParaRPr lang="en-GB" sz="7200" b="1" dirty="0">
              <a:latin typeface="ChronicaPro-Light" panose="00000400000000000000" pitchFamily="2" charset="0"/>
            </a:endParaRPr>
          </a:p>
          <a:p>
            <a:pPr marL="457200" indent="-457200" algn="just">
              <a:lnSpc>
                <a:spcPct val="120000"/>
              </a:lnSpc>
              <a:buFont typeface="+mj-lt"/>
              <a:buAutoNum type="arabicPeriod"/>
            </a:pPr>
            <a:r>
              <a:rPr lang="en-GB" sz="7200" dirty="0" err="1">
                <a:latin typeface="ChronicaPro-Light" panose="00000400000000000000" pitchFamily="2" charset="0"/>
              </a:rPr>
              <a:t>Syama</a:t>
            </a:r>
            <a:r>
              <a:rPr lang="en-GB" sz="7200" dirty="0">
                <a:latin typeface="ChronicaPro-Light" panose="00000400000000000000" pitchFamily="2" charset="0"/>
              </a:rPr>
              <a:t> Gold Mine: Resolute Mining Limited. (2022) The most advanced underground gold mine in Africa.	 </a:t>
            </a:r>
            <a:r>
              <a:rPr lang="en-GB" sz="7200" dirty="0">
                <a:latin typeface="ChronicaPro-Light" panose="00000400000000000000" pitchFamily="2" charset="0"/>
                <a:hlinkClick r:id="rId7"/>
              </a:rPr>
              <a:t>https://mapability.com.au/interactive/clients/rsg/syama/</a:t>
            </a:r>
            <a:r>
              <a:rPr lang="en-US" sz="7200" dirty="0">
                <a:latin typeface="ChronicaPro-Light" panose="00000400000000000000" pitchFamily="2" charset="0"/>
                <a:hlinkClick r:id="rId7"/>
              </a:rPr>
              <a:t>https://www.rml.com.au/syama/https://www.rml.com.au/wp-content/uploads/2019/05/Syama-Fact-Sheet.pdf</a:t>
            </a:r>
            <a:r>
              <a:rPr lang="en-US" sz="7200" dirty="0">
                <a:latin typeface="ChronicaPro-Light" panose="00000400000000000000" pitchFamily="2" charset="0"/>
              </a:rPr>
              <a:t> </a:t>
            </a:r>
          </a:p>
          <a:p>
            <a:pPr marL="457200" indent="-457200" algn="just">
              <a:buFont typeface="+mj-lt"/>
              <a:buAutoNum type="arabicPeriod"/>
            </a:pPr>
            <a:endParaRPr lang="en-GB" sz="7200" b="1" dirty="0">
              <a:latin typeface="ChronicaPro-Black" panose="00000A00000000000000" pitchFamily="2" charset="0"/>
            </a:endParaRPr>
          </a:p>
        </p:txBody>
      </p:sp>
    </p:spTree>
    <p:extLst>
      <p:ext uri="{BB962C8B-B14F-4D97-AF65-F5344CB8AC3E}">
        <p14:creationId xmlns:p14="http://schemas.microsoft.com/office/powerpoint/2010/main" val="1629300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17</a:t>
            </a:r>
          </a:p>
        </p:txBody>
      </p:sp>
      <p:sp>
        <p:nvSpPr>
          <p:cNvPr id="8" name="Subtitle 4"/>
          <p:cNvSpPr txBox="1">
            <a:spLocks/>
          </p:cNvSpPr>
          <p:nvPr/>
        </p:nvSpPr>
        <p:spPr>
          <a:xfrm>
            <a:off x="1342663" y="1097856"/>
            <a:ext cx="9506673" cy="4662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000" b="1" dirty="0">
              <a:latin typeface="ChronicaPro-Thin" panose="00000300000000000000" pitchFamily="2" charset="0"/>
            </a:endParaRPr>
          </a:p>
          <a:p>
            <a:endParaRPr lang="en-GB" sz="2000" b="1" dirty="0">
              <a:latin typeface="ChronicaPro-Thin" panose="00000300000000000000" pitchFamily="2" charset="0"/>
            </a:endParaRPr>
          </a:p>
          <a:p>
            <a:endParaRPr lang="en-GB" sz="2000" b="1" dirty="0">
              <a:latin typeface="ChronicaPro-Thin" panose="00000300000000000000" pitchFamily="2" charset="0"/>
            </a:endParaRPr>
          </a:p>
          <a:p>
            <a:endParaRPr lang="en-GB" sz="2000" b="1" dirty="0">
              <a:latin typeface="ChronicaPro-Thin" panose="00000300000000000000" pitchFamily="2" charset="0"/>
            </a:endParaRPr>
          </a:p>
          <a:p>
            <a:endParaRPr lang="en-GB" sz="2000" b="1" dirty="0">
              <a:latin typeface="ChronicaPro-Thin" panose="00000300000000000000" pitchFamily="2" charset="0"/>
            </a:endParaRPr>
          </a:p>
          <a:p>
            <a:r>
              <a:rPr lang="en-GB" sz="3200" b="1" dirty="0">
                <a:latin typeface="ChronicaPro-Bold" panose="00000800000000000000" pitchFamily="2" charset="0"/>
              </a:rPr>
              <a:t>Thank You For Listening</a:t>
            </a:r>
            <a:r>
              <a:rPr lang="en-GB" sz="3200" b="1" dirty="0">
                <a:latin typeface="ChronicaPro-Black" panose="00000A00000000000000" pitchFamily="2" charset="0"/>
              </a:rPr>
              <a:t> </a:t>
            </a:r>
            <a:endParaRPr lang="en-US" sz="3200" b="1" dirty="0">
              <a:latin typeface="ChronicaPro-Black" panose="00000A00000000000000" pitchFamily="2" charset="0"/>
            </a:endParaRPr>
          </a:p>
          <a:p>
            <a:pPr marL="342900" indent="-342900" algn="just">
              <a:lnSpc>
                <a:spcPct val="150000"/>
              </a:lnSpc>
              <a:buFont typeface="Wingdings" panose="05000000000000000000" pitchFamily="2" charset="2"/>
              <a:buChar char="§"/>
            </a:pPr>
            <a:endParaRPr lang="en-GB" sz="3200" b="1" dirty="0">
              <a:latin typeface="ChronicaPro-Black" panose="00000A00000000000000" pitchFamily="2" charset="0"/>
            </a:endParaRPr>
          </a:p>
        </p:txBody>
      </p:sp>
    </p:spTree>
    <p:extLst>
      <p:ext uri="{BB962C8B-B14F-4D97-AF65-F5344CB8AC3E}">
        <p14:creationId xmlns:p14="http://schemas.microsoft.com/office/powerpoint/2010/main" val="313777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33536" y="4205789"/>
            <a:ext cx="1026023" cy="4293096"/>
          </a:xfrm>
          <a:prstGeom prst="rect">
            <a:avLst/>
          </a:prstGeom>
        </p:spPr>
      </p:pic>
      <p:sp>
        <p:nvSpPr>
          <p:cNvPr id="6" name="Title 1"/>
          <p:cNvSpPr txBox="1">
            <a:spLocks/>
          </p:cNvSpPr>
          <p:nvPr/>
        </p:nvSpPr>
        <p:spPr>
          <a:xfrm>
            <a:off x="1524000" y="104140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b="1" dirty="0"/>
          </a:p>
        </p:txBody>
      </p:sp>
      <p:sp>
        <p:nvSpPr>
          <p:cNvPr id="8" name="Subtitle 4"/>
          <p:cNvSpPr txBox="1">
            <a:spLocks/>
          </p:cNvSpPr>
          <p:nvPr/>
        </p:nvSpPr>
        <p:spPr>
          <a:xfrm>
            <a:off x="1337831" y="1819990"/>
            <a:ext cx="9144000" cy="42455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ChronicaPro-Black" panose="00000A00000000000000" pitchFamily="2" charset="0"/>
                <a:ea typeface="Ebrima" panose="02000000000000000000" pitchFamily="2" charset="0"/>
                <a:cs typeface="Ebrima" panose="02000000000000000000" pitchFamily="2" charset="0"/>
              </a:rPr>
              <a:t>by </a:t>
            </a:r>
          </a:p>
          <a:p>
            <a:endParaRPr lang="en-GB" dirty="0">
              <a:latin typeface="ChronicaPro-Black" panose="00000A00000000000000" pitchFamily="2" charset="0"/>
              <a:ea typeface="Ebrima" panose="02000000000000000000" pitchFamily="2" charset="0"/>
              <a:cs typeface="Ebrima" panose="02000000000000000000" pitchFamily="2" charset="0"/>
            </a:endParaRPr>
          </a:p>
          <a:p>
            <a:r>
              <a:rPr lang="en-GB" b="1" dirty="0">
                <a:latin typeface="ChronicaPro-Bold" panose="00000800000000000000" pitchFamily="2" charset="0"/>
                <a:ea typeface="Ebrima" panose="02000000000000000000" pitchFamily="2" charset="0"/>
                <a:cs typeface="Ebrima" panose="02000000000000000000" pitchFamily="2" charset="0"/>
              </a:rPr>
              <a:t>Olusola Olukemi, OLANIYI  (Mrs.)</a:t>
            </a:r>
          </a:p>
          <a:p>
            <a:r>
              <a:rPr lang="en-GB" b="1" dirty="0">
                <a:latin typeface="ChronicaPro-Bold" panose="00000800000000000000" pitchFamily="2" charset="0"/>
                <a:ea typeface="Ebrima" panose="02000000000000000000" pitchFamily="2" charset="0"/>
                <a:cs typeface="Ebrima" panose="02000000000000000000" pitchFamily="2" charset="0"/>
              </a:rPr>
              <a:t>B.Sc. Geology, MGIS, MBA, Gender and Mining Governance (Certificate) and </a:t>
            </a:r>
            <a:r>
              <a:rPr lang="en-GB" b="1" dirty="0">
                <a:latin typeface="ChronicaPro-Bold" panose="00000800000000000000" pitchFamily="2" charset="0"/>
              </a:rPr>
              <a:t>IGF Guidance for Governments: Local Content Policies (</a:t>
            </a:r>
            <a:r>
              <a:rPr lang="en-GB" b="1" dirty="0">
                <a:latin typeface="ChronicaPro-Bold" panose="00000800000000000000" pitchFamily="2" charset="0"/>
                <a:ea typeface="Ebrima" panose="02000000000000000000" pitchFamily="2" charset="0"/>
                <a:cs typeface="Ebrima" panose="02000000000000000000" pitchFamily="2" charset="0"/>
              </a:rPr>
              <a:t>Certificate</a:t>
            </a:r>
            <a:r>
              <a:rPr lang="en-GB" b="1" dirty="0">
                <a:latin typeface="ChronicaPro-Black" panose="00000A00000000000000" pitchFamily="2" charset="0"/>
              </a:rPr>
              <a:t>)</a:t>
            </a:r>
          </a:p>
          <a:p>
            <a:endParaRPr lang="en-GB" b="1" dirty="0">
              <a:latin typeface="ChronicaPro-Black" panose="00000A00000000000000" pitchFamily="2" charset="0"/>
              <a:ea typeface="Ebrima" panose="02000000000000000000" pitchFamily="2" charset="0"/>
              <a:cs typeface="Ebrima" panose="02000000000000000000" pitchFamily="2" charset="0"/>
            </a:endParaRPr>
          </a:p>
          <a:p>
            <a:r>
              <a:rPr lang="en-GB" b="1" dirty="0">
                <a:latin typeface="ChronicaPro-Bold" panose="00000800000000000000" pitchFamily="2" charset="0"/>
                <a:ea typeface="Ebrima" panose="02000000000000000000" pitchFamily="2" charset="0"/>
                <a:cs typeface="Ebrima" panose="02000000000000000000" pitchFamily="2" charset="0"/>
              </a:rPr>
              <a:t>March 16, 2023</a:t>
            </a:r>
            <a:endParaRPr lang="en-US" b="1" dirty="0">
              <a:latin typeface="ChronicaPro-Bold" panose="00000800000000000000" pitchFamily="2" charset="0"/>
              <a:ea typeface="Ebrima" panose="02000000000000000000" pitchFamily="2" charset="0"/>
              <a:cs typeface="Ebrima" panose="02000000000000000000" pitchFamily="2" charset="0"/>
            </a:endParaRPr>
          </a:p>
          <a:p>
            <a:endParaRPr lang="en-US" dirty="0"/>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4560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1995" y="4192018"/>
            <a:ext cx="1031336" cy="4315326"/>
          </a:xfrm>
          <a:prstGeom prst="rect">
            <a:avLst/>
          </a:prstGeom>
        </p:spPr>
      </p:pic>
      <p:sp>
        <p:nvSpPr>
          <p:cNvPr id="8" name="Rectangle 7"/>
          <p:cNvSpPr/>
          <p:nvPr/>
        </p:nvSpPr>
        <p:spPr>
          <a:xfrm>
            <a:off x="2796787" y="174764"/>
            <a:ext cx="9085006" cy="5632311"/>
          </a:xfrm>
          <a:prstGeom prst="rect">
            <a:avLst/>
          </a:prstGeom>
        </p:spPr>
        <p:txBody>
          <a:bodyPr wrap="square">
            <a:spAutoFit/>
          </a:bodyPr>
          <a:lstStyle/>
          <a:p>
            <a:pPr>
              <a:lnSpc>
                <a:spcPct val="150000"/>
              </a:lnSpc>
            </a:pPr>
            <a:r>
              <a:rPr lang="en-GB" sz="1600" b="1" dirty="0">
                <a:latin typeface="ChronicaPro-Black" panose="00000A00000000000000" pitchFamily="2" charset="0"/>
                <a:ea typeface="Ebrima" panose="02000000000000000000" pitchFamily="2" charset="0"/>
                <a:cs typeface="Ebrima" panose="02000000000000000000" pitchFamily="2" charset="0"/>
              </a:rPr>
              <a:t>        WHO AM I?</a:t>
            </a:r>
          </a:p>
          <a:p>
            <a:pPr>
              <a:lnSpc>
                <a:spcPct val="150000"/>
              </a:lnSpc>
            </a:pPr>
            <a:endParaRPr lang="en-GB" sz="1600" b="1" dirty="0">
              <a:latin typeface="ChronicaPro-Light" panose="00000400000000000000" pitchFamily="2" charset="0"/>
              <a:ea typeface="Ebrima" panose="02000000000000000000" pitchFamily="2" charset="0"/>
              <a:cs typeface="Ebrima" panose="02000000000000000000" pitchFamily="2" charset="0"/>
            </a:endParaRP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CEO, Berillos Proconsultants. </a:t>
            </a: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Geology/Mining Research Consultant.</a:t>
            </a: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Former Deputy Director Regional Geology, Nigerian Geological Survey Agency (NGSA), Research Agency of Federal Ministry of Mines &amp; Steel Development..  </a:t>
            </a: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Worked in the mining industry (a male dominated work space) for over 3 decades in senior/upper management  and directorate positions. </a:t>
            </a: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Involved in geological data exploration, gathering &amp; management for the Publication of various geological/mineral maps, bulletins &amp; reports of NGSA.</a:t>
            </a:r>
          </a:p>
          <a:p>
            <a:pPr marL="342900" indent="-342900" algn="just">
              <a:lnSpc>
                <a:spcPct val="150000"/>
              </a:lnSpc>
              <a:buFont typeface="Wingdings" pitchFamily="2" charset="2"/>
              <a:buChar char="§"/>
            </a:pPr>
            <a:r>
              <a:rPr lang="en-GB" sz="1600" b="1" dirty="0">
                <a:latin typeface="ChronicaPro-Light" panose="00000400000000000000" pitchFamily="2" charset="0"/>
                <a:ea typeface="Ebrima" panose="02000000000000000000" pitchFamily="2" charset="0"/>
                <a:cs typeface="Ebrima" panose="02000000000000000000" pitchFamily="2" charset="0"/>
              </a:rPr>
              <a:t>Worked with </a:t>
            </a:r>
            <a:r>
              <a:rPr lang="en-GB" sz="1600" b="1" dirty="0">
                <a:latin typeface="ChronicaPro-Light" panose="00000400000000000000" pitchFamily="2" charset="0"/>
              </a:rPr>
              <a:t>Niger River Basin Development Authority &amp; UNICEF Water </a:t>
            </a:r>
            <a:r>
              <a:rPr lang="en-GB" sz="1600" b="1" dirty="0">
                <a:latin typeface="ChronicaPro-Light" pitchFamily="2" charset="0"/>
                <a:ea typeface="Ebrima" panose="02000000000000000000" pitchFamily="2" charset="0"/>
                <a:cs typeface="Ebrima" panose="02000000000000000000" pitchFamily="2" charset="0"/>
              </a:rPr>
              <a:t>&amp; </a:t>
            </a:r>
            <a:r>
              <a:rPr lang="en-GB" sz="1600" b="1" dirty="0">
                <a:latin typeface="ChronicaPro-Light" panose="00000400000000000000" pitchFamily="2" charset="0"/>
              </a:rPr>
              <a:t>Sanitation Project. </a:t>
            </a:r>
            <a:r>
              <a:rPr lang="en-GB" sz="1600" b="1" dirty="0">
                <a:latin typeface="ChronicaPro-Light" pitchFamily="2" charset="0"/>
                <a:ea typeface="Ebrima" panose="02000000000000000000" pitchFamily="2" charset="0"/>
                <a:cs typeface="Ebrima" panose="02000000000000000000" pitchFamily="2" charset="0"/>
              </a:rPr>
              <a:t> </a:t>
            </a:r>
          </a:p>
          <a:p>
            <a:pPr marL="342900" indent="-342900" algn="just">
              <a:lnSpc>
                <a:spcPct val="150000"/>
              </a:lnSpc>
              <a:buFont typeface="Wingdings" pitchFamily="2" charset="2"/>
              <a:buChar char="§"/>
            </a:pPr>
            <a:r>
              <a:rPr lang="en-GB" sz="1600" b="1" dirty="0">
                <a:latin typeface="ChronicaPro-Light" pitchFamily="2" charset="0"/>
                <a:ea typeface="Ebrima" panose="02000000000000000000" pitchFamily="2" charset="0"/>
                <a:cs typeface="Ebrima" panose="02000000000000000000" pitchFamily="2" charset="0"/>
              </a:rPr>
              <a:t>Member, Delve Knowledge Exchange Global and Anglophone Africa Fora, Women In Mining, Nigeria (WIMIN), </a:t>
            </a:r>
            <a:r>
              <a:rPr lang="en-GB" sz="1600" b="1" dirty="0">
                <a:latin typeface="ChronicaPro-Light" panose="00000400000000000000" pitchFamily="2" charset="0"/>
              </a:rPr>
              <a:t>Nigerian Mining &amp; Geosciences Society (NMGS) &amp;</a:t>
            </a:r>
            <a:r>
              <a:rPr lang="en-GB" sz="1600" b="1" dirty="0">
                <a:latin typeface="ChronicaPro-Light" pitchFamily="2" charset="0"/>
                <a:ea typeface="Ebrima" panose="02000000000000000000" pitchFamily="2" charset="0"/>
                <a:cs typeface="Ebrima" panose="02000000000000000000" pitchFamily="2" charset="0"/>
              </a:rPr>
              <a:t> Professional Member </a:t>
            </a:r>
            <a:r>
              <a:rPr lang="en-GB" sz="1600" b="1" dirty="0">
                <a:latin typeface="ChronicaPro-Light" panose="00000400000000000000" pitchFamily="2" charset="0"/>
              </a:rPr>
              <a:t>Council of Nigerian Mining Engineers &amp; Geoscientists (COMEG).</a:t>
            </a:r>
            <a:endParaRPr lang="en-GB" sz="1600" b="1" dirty="0">
              <a:latin typeface="ChronicaPro-Light" pitchFamily="2" charset="0"/>
              <a:ea typeface="Ebrima" panose="02000000000000000000" pitchFamily="2" charset="0"/>
              <a:cs typeface="Ebrima" panose="02000000000000000000" pitchFamily="2" charset="0"/>
            </a:endParaRPr>
          </a:p>
          <a:p>
            <a:pPr marL="342900" indent="-342900" algn="just">
              <a:lnSpc>
                <a:spcPct val="150000"/>
              </a:lnSpc>
              <a:buFont typeface="Wingdings" pitchFamily="2" charset="2"/>
              <a:buChar char="§"/>
            </a:pPr>
            <a:r>
              <a:rPr lang="en-GB" sz="1600" b="1" dirty="0">
                <a:latin typeface="ChronicaPro-Light" pitchFamily="2" charset="0"/>
                <a:ea typeface="Ebrima" panose="02000000000000000000" pitchFamily="2" charset="0"/>
                <a:cs typeface="Ebrima" panose="02000000000000000000" pitchFamily="2" charset="0"/>
              </a:rPr>
              <a:t>Co-Author, Delve Country Profile: Nigeria (Artisanal &amp; Small-scale Mining Online data).</a:t>
            </a:r>
          </a:p>
        </p:txBody>
      </p:sp>
      <p:pic>
        <p:nvPicPr>
          <p:cNvPr id="9" name="Picture 8"/>
          <p:cNvPicPr>
            <a:picLocks noChangeAspect="1"/>
          </p:cNvPicPr>
          <p:nvPr/>
        </p:nvPicPr>
        <p:blipFill>
          <a:blip r:embed="rId4"/>
          <a:stretch>
            <a:fillRect/>
          </a:stretch>
        </p:blipFill>
        <p:spPr>
          <a:xfrm>
            <a:off x="415362" y="1849028"/>
            <a:ext cx="2334209" cy="2339502"/>
          </a:xfrm>
          <a:prstGeom prst="rect">
            <a:avLst/>
          </a:prstGeom>
        </p:spPr>
      </p:pic>
      <p:sp>
        <p:nvSpPr>
          <p:cNvPr id="10" name="Rectangle 9"/>
          <p:cNvSpPr/>
          <p:nvPr/>
        </p:nvSpPr>
        <p:spPr>
          <a:xfrm>
            <a:off x="610128" y="4298163"/>
            <a:ext cx="1827744" cy="369332"/>
          </a:xfrm>
          <a:prstGeom prst="rect">
            <a:avLst/>
          </a:prstGeom>
        </p:spPr>
        <p:txBody>
          <a:bodyPr wrap="none">
            <a:spAutoFit/>
          </a:bodyPr>
          <a:lstStyle/>
          <a:p>
            <a:r>
              <a:rPr lang="en-GB" b="1" dirty="0">
                <a:latin typeface="ChronicaPro-Light" panose="00000400000000000000" pitchFamily="2" charset="0"/>
              </a:rPr>
              <a:t>Olusola Olaniyi </a:t>
            </a:r>
            <a:endParaRPr lang="en-US" dirty="0"/>
          </a:p>
        </p:txBody>
      </p:sp>
      <p:sp>
        <p:nvSpPr>
          <p:cNvPr id="11" name="Footer Placeholder 10"/>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val="307287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59077" y="4164206"/>
            <a:ext cx="1042065" cy="4360219"/>
          </a:xfrm>
          <a:prstGeom prst="rect">
            <a:avLst/>
          </a:prstGeom>
        </p:spPr>
      </p:pic>
      <p:sp>
        <p:nvSpPr>
          <p:cNvPr id="8" name="Footer Placeholder 7"/>
          <p:cNvSpPr>
            <a:spLocks noGrp="1"/>
          </p:cNvSpPr>
          <p:nvPr>
            <p:ph type="ftr" sz="quarter" idx="11"/>
          </p:nvPr>
        </p:nvSpPr>
        <p:spPr/>
        <p:txBody>
          <a:bodyPr/>
          <a:lstStyle/>
          <a:p>
            <a:r>
              <a:rPr lang="en-US" dirty="0"/>
              <a:t>4</a:t>
            </a:r>
          </a:p>
        </p:txBody>
      </p:sp>
      <p:sp>
        <p:nvSpPr>
          <p:cNvPr id="9" name="Rectangle 8"/>
          <p:cNvSpPr/>
          <p:nvPr/>
        </p:nvSpPr>
        <p:spPr>
          <a:xfrm>
            <a:off x="3106616" y="1720955"/>
            <a:ext cx="6096000" cy="4708981"/>
          </a:xfrm>
          <a:prstGeom prst="rect">
            <a:avLst/>
          </a:prstGeom>
        </p:spPr>
        <p:txBody>
          <a:bodyPr>
            <a:spAutoFit/>
          </a:bodyPr>
          <a:lstStyle/>
          <a:p>
            <a:pPr marL="342900" indent="-342900" algn="just">
              <a:lnSpc>
                <a:spcPct val="150000"/>
              </a:lnSpc>
              <a:buFont typeface="Wingdings" pitchFamily="2" charset="2"/>
              <a:buChar char="§"/>
            </a:pPr>
            <a:r>
              <a:rPr lang="en-GB" sz="2000" dirty="0">
                <a:latin typeface="ChronicaPro-Light" pitchFamily="2" charset="0"/>
                <a:ea typeface="Ebrima" panose="02000000000000000000" pitchFamily="2" charset="0"/>
                <a:cs typeface="Ebrima" panose="02000000000000000000" pitchFamily="2" charset="0"/>
              </a:rPr>
              <a:t>Introduction  </a:t>
            </a:r>
          </a:p>
          <a:p>
            <a:pPr algn="just">
              <a:lnSpc>
                <a:spcPct val="150000"/>
              </a:lnSpc>
            </a:pPr>
            <a:r>
              <a:rPr lang="en-GB" sz="2000" dirty="0">
                <a:latin typeface="ChronicaPro-Light" panose="00000400000000000000" pitchFamily="2" charset="0"/>
              </a:rPr>
              <a:t>     Early Digital Training</a:t>
            </a:r>
          </a:p>
          <a:p>
            <a:pPr marL="285750" indent="-285750" algn="just">
              <a:lnSpc>
                <a:spcPct val="150000"/>
              </a:lnSpc>
              <a:buFont typeface="Wingdings" panose="05000000000000000000" pitchFamily="2" charset="2"/>
              <a:buChar char="§"/>
            </a:pPr>
            <a:r>
              <a:rPr lang="en-GB" sz="2000" dirty="0">
                <a:latin typeface="ChronicaPro-Light" panose="00000400000000000000" pitchFamily="2" charset="0"/>
              </a:rPr>
              <a:t> Digitalisation Today</a:t>
            </a:r>
          </a:p>
          <a:p>
            <a:pPr marL="285750" indent="-285750" algn="just">
              <a:lnSpc>
                <a:spcPct val="150000"/>
              </a:lnSpc>
              <a:buFont typeface="Wingdings" panose="05000000000000000000" pitchFamily="2" charset="2"/>
              <a:buChar char="§"/>
            </a:pPr>
            <a:r>
              <a:rPr lang="en-GB" sz="2000" dirty="0">
                <a:latin typeface="ChronicaPro-Light" panose="00000400000000000000" pitchFamily="2" charset="0"/>
              </a:rPr>
              <a:t> Importance of These New Technologies</a:t>
            </a:r>
          </a:p>
          <a:p>
            <a:pPr marL="285750" indent="-285750" algn="just">
              <a:lnSpc>
                <a:spcPct val="150000"/>
              </a:lnSpc>
              <a:buFont typeface="Wingdings" panose="05000000000000000000" pitchFamily="2" charset="2"/>
              <a:buChar char="§"/>
            </a:pPr>
            <a:r>
              <a:rPr lang="en-GB" sz="2000" dirty="0">
                <a:latin typeface="ChronicaPro-Light" panose="00000400000000000000" pitchFamily="2" charset="0"/>
              </a:rPr>
              <a:t> Mines of the Future</a:t>
            </a:r>
          </a:p>
          <a:p>
            <a:pPr marL="285750" indent="-285750" algn="just">
              <a:lnSpc>
                <a:spcPct val="150000"/>
              </a:lnSpc>
              <a:buFont typeface="Wingdings" panose="05000000000000000000" pitchFamily="2" charset="2"/>
              <a:buChar char="§"/>
            </a:pPr>
            <a:r>
              <a:rPr lang="en-GB" sz="2000" dirty="0">
                <a:latin typeface="ChronicaPro-Light" panose="00000400000000000000" pitchFamily="2" charset="0"/>
              </a:rPr>
              <a:t> Major Challenges</a:t>
            </a:r>
          </a:p>
          <a:p>
            <a:pPr marL="285750" indent="-285750" algn="just">
              <a:lnSpc>
                <a:spcPct val="150000"/>
              </a:lnSpc>
              <a:buFont typeface="Wingdings" panose="05000000000000000000" pitchFamily="2" charset="2"/>
              <a:buChar char="§"/>
            </a:pPr>
            <a:r>
              <a:rPr lang="en-GB" sz="2000" dirty="0">
                <a:latin typeface="ChronicaPro-Light" pitchFamily="2" charset="0"/>
                <a:ea typeface="Ebrima" panose="02000000000000000000" pitchFamily="2" charset="0"/>
                <a:cs typeface="Ebrima" panose="02000000000000000000" pitchFamily="2" charset="0"/>
              </a:rPr>
              <a:t> Conclusion</a:t>
            </a:r>
          </a:p>
          <a:p>
            <a:pPr algn="just">
              <a:lnSpc>
                <a:spcPct val="150000"/>
              </a:lnSpc>
            </a:pPr>
            <a:r>
              <a:rPr lang="en-GB" sz="2000" dirty="0">
                <a:latin typeface="ChronicaPro-Light" pitchFamily="2" charset="0"/>
                <a:ea typeface="Ebrima" panose="02000000000000000000" pitchFamily="2" charset="0"/>
                <a:cs typeface="Ebrima" panose="02000000000000000000" pitchFamily="2" charset="0"/>
              </a:rPr>
              <a:t>     To Do List</a:t>
            </a:r>
          </a:p>
          <a:p>
            <a:pPr marL="285750" indent="-285750" algn="just">
              <a:lnSpc>
                <a:spcPct val="150000"/>
              </a:lnSpc>
              <a:buFont typeface="Wingdings" panose="05000000000000000000" pitchFamily="2" charset="2"/>
              <a:buChar char="§"/>
            </a:pPr>
            <a:r>
              <a:rPr lang="en-GB" sz="2000" dirty="0">
                <a:latin typeface="ChronicaPro-Light" pitchFamily="2" charset="0"/>
                <a:ea typeface="Ebrima" panose="02000000000000000000" pitchFamily="2" charset="0"/>
                <a:cs typeface="Ebrima" panose="02000000000000000000" pitchFamily="2" charset="0"/>
              </a:rPr>
              <a:t> Key References</a:t>
            </a:r>
          </a:p>
          <a:p>
            <a:pPr algn="just">
              <a:lnSpc>
                <a:spcPct val="150000"/>
              </a:lnSpc>
            </a:pPr>
            <a:endParaRPr lang="en-GB" sz="2000" dirty="0">
              <a:latin typeface="ChronicaPro-Light" pitchFamily="2" charset="0"/>
              <a:ea typeface="Ebrima" panose="02000000000000000000" pitchFamily="2" charset="0"/>
              <a:cs typeface="Ebrima" panose="02000000000000000000" pitchFamily="2" charset="0"/>
            </a:endParaRPr>
          </a:p>
        </p:txBody>
      </p:sp>
      <p:sp>
        <p:nvSpPr>
          <p:cNvPr id="10" name="TextBox 9"/>
          <p:cNvSpPr txBox="1"/>
          <p:nvPr/>
        </p:nvSpPr>
        <p:spPr>
          <a:xfrm>
            <a:off x="2455817" y="1131589"/>
            <a:ext cx="5159829" cy="461665"/>
          </a:xfrm>
          <a:prstGeom prst="rect">
            <a:avLst/>
          </a:prstGeom>
          <a:noFill/>
        </p:spPr>
        <p:txBody>
          <a:bodyPr wrap="square" rtlCol="0">
            <a:spAutoFit/>
          </a:bodyPr>
          <a:lstStyle/>
          <a:p>
            <a:pPr algn="ctr"/>
            <a:r>
              <a:rPr lang="en-US" sz="2400" b="1" dirty="0">
                <a:latin typeface="ChronicaPro-Heavy" pitchFamily="2" charset="0"/>
                <a:ea typeface="Ebrima" panose="02000000000000000000" pitchFamily="2" charset="0"/>
                <a:cs typeface="Ebrima" panose="02000000000000000000" pitchFamily="2" charset="0"/>
              </a:rPr>
              <a:t>PRESENTATION OUTLINE</a:t>
            </a:r>
            <a:endParaRPr lang="en-GB" sz="2400" b="1" dirty="0">
              <a:latin typeface="ChronicaPro-Heavy"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30480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96932" y="4095229"/>
            <a:ext cx="1065841" cy="4459704"/>
          </a:xfrm>
          <a:prstGeom prst="rect">
            <a:avLst/>
          </a:prstGeom>
        </p:spPr>
      </p:pic>
      <p:sp>
        <p:nvSpPr>
          <p:cNvPr id="8" name="Rectangle 7"/>
          <p:cNvSpPr/>
          <p:nvPr/>
        </p:nvSpPr>
        <p:spPr>
          <a:xfrm>
            <a:off x="1454279" y="1287756"/>
            <a:ext cx="9400674" cy="4247317"/>
          </a:xfrm>
          <a:prstGeom prst="rect">
            <a:avLst/>
          </a:prstGeom>
        </p:spPr>
        <p:txBody>
          <a:bodyPr wrap="square">
            <a:spAutoFit/>
          </a:bodyPr>
          <a:lstStyle/>
          <a:p>
            <a:pPr algn="ctr">
              <a:lnSpc>
                <a:spcPct val="150000"/>
              </a:lnSpc>
            </a:pPr>
            <a:r>
              <a:rPr lang="en-GB" sz="2000" b="1" dirty="0">
                <a:latin typeface="ChronicaPro-Light" panose="00000400000000000000" pitchFamily="2" charset="0"/>
              </a:rPr>
              <a:t>INTRODUCTION</a:t>
            </a:r>
          </a:p>
          <a:p>
            <a:pPr algn="just">
              <a:lnSpc>
                <a:spcPct val="150000"/>
              </a:lnSpc>
            </a:pPr>
            <a:endParaRPr lang="en-GB" sz="2000" b="1" dirty="0">
              <a:latin typeface="ChronicaPro-Light" panose="00000400000000000000" pitchFamily="2" charset="0"/>
            </a:endParaRPr>
          </a:p>
          <a:p>
            <a:pPr algn="just">
              <a:lnSpc>
                <a:spcPct val="150000"/>
              </a:lnSpc>
            </a:pPr>
            <a:r>
              <a:rPr lang="en-GB" sz="2000" b="1" dirty="0">
                <a:latin typeface="ChronicaPro-Light" panose="00000400000000000000" pitchFamily="2" charset="0"/>
              </a:rPr>
              <a:t>Early Digital Training</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I became very close to the words digitalisation and digitisation when I was studying for my Master in Geographical Information Systems degree in 2002 in the University of Lagos.</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Before then, for Geologists, the normal practice was to use the analogue and traditional method to gather data to produce geological and mineral maps. </a:t>
            </a:r>
          </a:p>
        </p:txBody>
      </p:sp>
      <p:sp>
        <p:nvSpPr>
          <p:cNvPr id="9" name="Footer Placeholder 8"/>
          <p:cNvSpPr>
            <a:spLocks noGrp="1"/>
          </p:cNvSpPr>
          <p:nvPr>
            <p:ph type="ftr" sz="quarter" idx="11"/>
          </p:nvPr>
        </p:nvSpPr>
        <p:spPr/>
        <p:txBody>
          <a:bodyPr/>
          <a:lstStyle/>
          <a:p>
            <a:r>
              <a:rPr lang="en-US" dirty="0"/>
              <a:t>5</a:t>
            </a:r>
          </a:p>
        </p:txBody>
      </p:sp>
    </p:spTree>
    <p:extLst>
      <p:ext uri="{BB962C8B-B14F-4D97-AF65-F5344CB8AC3E}">
        <p14:creationId xmlns:p14="http://schemas.microsoft.com/office/powerpoint/2010/main" val="270994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59072" y="4164215"/>
            <a:ext cx="1042062" cy="4360205"/>
          </a:xfrm>
          <a:prstGeom prst="rect">
            <a:avLst/>
          </a:prstGeom>
        </p:spPr>
      </p:pic>
      <p:sp>
        <p:nvSpPr>
          <p:cNvPr id="7" name="Footer Placeholder 6"/>
          <p:cNvSpPr>
            <a:spLocks noGrp="1"/>
          </p:cNvSpPr>
          <p:nvPr>
            <p:ph type="ftr" sz="quarter" idx="11"/>
          </p:nvPr>
        </p:nvSpPr>
        <p:spPr/>
        <p:txBody>
          <a:bodyPr/>
          <a:lstStyle/>
          <a:p>
            <a:r>
              <a:rPr lang="en-US" dirty="0"/>
              <a:t>6</a:t>
            </a:r>
          </a:p>
        </p:txBody>
      </p:sp>
      <p:sp>
        <p:nvSpPr>
          <p:cNvPr id="8" name="Rectangle 7"/>
          <p:cNvSpPr/>
          <p:nvPr/>
        </p:nvSpPr>
        <p:spPr>
          <a:xfrm>
            <a:off x="989057" y="1620812"/>
            <a:ext cx="10331117" cy="3785652"/>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During this master</a:t>
            </a:r>
            <a:r>
              <a:rPr lang="en-GB" b="1" dirty="0"/>
              <a:t>'</a:t>
            </a:r>
            <a:r>
              <a:rPr lang="en-GB" sz="2000" dirty="0">
                <a:latin typeface="ChronicaPro-Light" panose="00000400000000000000" pitchFamily="2" charset="0"/>
              </a:rPr>
              <a:t>s programme, I was trained in the use of new technologies like:</a:t>
            </a:r>
          </a:p>
          <a:p>
            <a:pPr marL="457200" indent="-457200" algn="just">
              <a:lnSpc>
                <a:spcPct val="150000"/>
              </a:lnSpc>
              <a:buFont typeface="+mj-lt"/>
              <a:buAutoNum type="alphaLcParenR"/>
            </a:pPr>
            <a:r>
              <a:rPr lang="en-GB" sz="2000" dirty="0">
                <a:latin typeface="ChronicaPro-Light" panose="00000400000000000000" pitchFamily="2" charset="0"/>
              </a:rPr>
              <a:t>Global Positioning System </a:t>
            </a:r>
            <a:r>
              <a:rPr lang="en-GB" sz="2000" b="1" dirty="0">
                <a:latin typeface="ChronicaPro-Light" panose="00000400000000000000" pitchFamily="2" charset="0"/>
              </a:rPr>
              <a:t>-</a:t>
            </a:r>
            <a:r>
              <a:rPr lang="en-GB" sz="2000" dirty="0">
                <a:latin typeface="ChronicaPro-Light" panose="00000400000000000000" pitchFamily="2" charset="0"/>
              </a:rPr>
              <a:t> GPS to gather geological data.</a:t>
            </a:r>
          </a:p>
          <a:p>
            <a:pPr marL="457200" indent="-457200" algn="just">
              <a:lnSpc>
                <a:spcPct val="150000"/>
              </a:lnSpc>
              <a:buFont typeface="+mj-lt"/>
              <a:buAutoNum type="alphaLcParenR"/>
            </a:pPr>
            <a:r>
              <a:rPr lang="en-GB" sz="2000" dirty="0">
                <a:latin typeface="ChronicaPro-Light" panose="00000400000000000000" pitchFamily="2" charset="0"/>
              </a:rPr>
              <a:t>Remote Sensing that is the use of special cameras in satellite or aircraft to gather data remotely without physical contact.</a:t>
            </a:r>
          </a:p>
          <a:p>
            <a:pPr marL="457200" indent="-457200" algn="just">
              <a:lnSpc>
                <a:spcPct val="150000"/>
              </a:lnSpc>
              <a:buFont typeface="+mj-lt"/>
              <a:buAutoNum type="alphaLcParenR"/>
            </a:pPr>
            <a:r>
              <a:rPr lang="en-GB" sz="2000" dirty="0" err="1">
                <a:latin typeface="ChronicaPro-Light" panose="00000400000000000000" pitchFamily="2" charset="0"/>
              </a:rPr>
              <a:t>Georeferencing</a:t>
            </a:r>
            <a:r>
              <a:rPr lang="en-GB" sz="2000" dirty="0">
                <a:latin typeface="ChronicaPro-Light" panose="00000400000000000000" pitchFamily="2" charset="0"/>
              </a:rPr>
              <a:t> - coordinate transformation to locate digital data in real world.</a:t>
            </a:r>
          </a:p>
          <a:p>
            <a:pPr marL="457200" indent="-457200" algn="just">
              <a:lnSpc>
                <a:spcPct val="150000"/>
              </a:lnSpc>
              <a:buFont typeface="+mj-lt"/>
              <a:buAutoNum type="alphaLcParenR"/>
            </a:pPr>
            <a:r>
              <a:rPr lang="en-GB" sz="2000" dirty="0">
                <a:latin typeface="ChronicaPro-Light" panose="00000400000000000000" pitchFamily="2" charset="0"/>
              </a:rPr>
              <a:t>How to digitise geological and mineral map using old and new data analysed and processed together to get composite and up to date modern maps.</a:t>
            </a:r>
          </a:p>
          <a:p>
            <a:pPr marL="457200" indent="-457200" algn="just">
              <a:lnSpc>
                <a:spcPct val="150000"/>
              </a:lnSpc>
              <a:buFont typeface="+mj-lt"/>
              <a:buAutoNum type="alphaLcParenR"/>
            </a:pPr>
            <a:r>
              <a:rPr lang="en-GB" sz="2000" dirty="0">
                <a:latin typeface="ChronicaPro-Light" panose="00000400000000000000" pitchFamily="2" charset="0"/>
              </a:rPr>
              <a:t>Ground trothing survey.</a:t>
            </a:r>
            <a:endParaRPr lang="en-US" sz="2000" dirty="0">
              <a:latin typeface="ChronicaPro-Light" panose="00000400000000000000" pitchFamily="2" charset="0"/>
            </a:endParaRPr>
          </a:p>
        </p:txBody>
      </p:sp>
    </p:spTree>
    <p:extLst>
      <p:ext uri="{BB962C8B-B14F-4D97-AF65-F5344CB8AC3E}">
        <p14:creationId xmlns:p14="http://schemas.microsoft.com/office/powerpoint/2010/main" val="44485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7</a:t>
            </a:r>
          </a:p>
        </p:txBody>
      </p:sp>
      <p:sp>
        <p:nvSpPr>
          <p:cNvPr id="9" name="Rectangle 8"/>
          <p:cNvSpPr/>
          <p:nvPr/>
        </p:nvSpPr>
        <p:spPr>
          <a:xfrm>
            <a:off x="1524000" y="1098094"/>
            <a:ext cx="9028518" cy="4708981"/>
          </a:xfrm>
          <a:prstGeom prst="rect">
            <a:avLst/>
          </a:prstGeom>
        </p:spPr>
        <p:txBody>
          <a:bodyPr wrap="square">
            <a:spAutoFit/>
          </a:bodyPr>
          <a:lstStyle/>
          <a:p>
            <a:pPr algn="ctr">
              <a:lnSpc>
                <a:spcPct val="150000"/>
              </a:lnSpc>
            </a:pPr>
            <a:r>
              <a:rPr lang="en-GB" sz="2000" dirty="0">
                <a:latin typeface="ChronicaPro-Light" panose="00000400000000000000" pitchFamily="2" charset="0"/>
              </a:rPr>
              <a:t>    </a:t>
            </a:r>
            <a:r>
              <a:rPr lang="en-GB" sz="2000" b="1" dirty="0">
                <a:latin typeface="ChronicaPro-Light" panose="00000400000000000000" pitchFamily="2" charset="0"/>
              </a:rPr>
              <a:t>DIGITALISATION TODAY</a:t>
            </a:r>
          </a:p>
          <a:p>
            <a:pPr marL="342900" indent="-342900" algn="just">
              <a:lnSpc>
                <a:spcPct val="150000"/>
              </a:lnSpc>
              <a:buFont typeface="Wingdings" panose="05000000000000000000" pitchFamily="2" charset="2"/>
              <a:buChar char="§"/>
            </a:pPr>
            <a:endParaRPr lang="en-GB" sz="2000" dirty="0">
              <a:latin typeface="ChronicaPro-Light" panose="00000400000000000000" pitchFamily="2" charset="0"/>
            </a:endParaRP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Fast forward, today, the pandemic has further changed the narratives in all sectors of the global economy. </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It paved way for new digital technological transformations and new innovations. </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Digitalisation is the technology that is now being embraced to change how we use to operate in all spheres of life including mining. </a:t>
            </a:r>
          </a:p>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It is now used to modify processes of existing businesses or to create new ones.</a:t>
            </a:r>
            <a:endParaRPr lang="en-US" sz="2000" dirty="0">
              <a:latin typeface="ChronicaPro-Light" panose="00000400000000000000" pitchFamily="2" charset="0"/>
            </a:endParaRPr>
          </a:p>
        </p:txBody>
      </p:sp>
    </p:spTree>
    <p:extLst>
      <p:ext uri="{BB962C8B-B14F-4D97-AF65-F5344CB8AC3E}">
        <p14:creationId xmlns:p14="http://schemas.microsoft.com/office/powerpoint/2010/main" val="147733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8</a:t>
            </a:r>
          </a:p>
        </p:txBody>
      </p:sp>
      <p:sp>
        <p:nvSpPr>
          <p:cNvPr id="8" name="Subtitle 4"/>
          <p:cNvSpPr txBox="1">
            <a:spLocks/>
          </p:cNvSpPr>
          <p:nvPr/>
        </p:nvSpPr>
        <p:spPr>
          <a:xfrm>
            <a:off x="1436637" y="1841795"/>
            <a:ext cx="9130050" cy="42514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50000"/>
              </a:lnSpc>
              <a:buFont typeface="Wingdings" panose="05000000000000000000" pitchFamily="2" charset="2"/>
              <a:buChar char="§"/>
            </a:pPr>
            <a:r>
              <a:rPr lang="en-GB" sz="2000" dirty="0">
                <a:latin typeface="ChronicaPro-Light" panose="00000400000000000000" pitchFamily="2" charset="0"/>
              </a:rPr>
              <a:t>Mining is of great importance to man thus, for improved management and sustainable mining operations, mining methods are evolving rapidly from manual to smart-mining examples are:</a:t>
            </a:r>
          </a:p>
          <a:p>
            <a:pPr marL="457200" indent="-457200" algn="just">
              <a:lnSpc>
                <a:spcPct val="150000"/>
              </a:lnSpc>
              <a:buFont typeface="+mj-lt"/>
              <a:buAutoNum type="alphaLcParenR"/>
            </a:pPr>
            <a:r>
              <a:rPr lang="en-GB" sz="2000" dirty="0">
                <a:latin typeface="ChronicaPro-Light" panose="00000400000000000000" pitchFamily="2" charset="0"/>
              </a:rPr>
              <a:t>One of which is the large scale world's first fully automated </a:t>
            </a:r>
            <a:r>
              <a:rPr lang="en-GB" sz="2000" dirty="0" err="1">
                <a:latin typeface="ChronicaPro-Light" panose="00000400000000000000" pitchFamily="2" charset="0"/>
              </a:rPr>
              <a:t>Syama</a:t>
            </a:r>
            <a:r>
              <a:rPr lang="en-GB" sz="2000" dirty="0">
                <a:latin typeface="ChronicaPro-Light" panose="00000400000000000000" pitchFamily="2" charset="0"/>
              </a:rPr>
              <a:t> underground mine in Mali.</a:t>
            </a:r>
          </a:p>
          <a:p>
            <a:pPr marL="457200" indent="-457200" algn="just">
              <a:lnSpc>
                <a:spcPct val="150000"/>
              </a:lnSpc>
              <a:buFont typeface="+mj-lt"/>
              <a:buAutoNum type="alphaLcParenR"/>
            </a:pPr>
            <a:r>
              <a:rPr lang="en-GB" sz="2000" dirty="0">
                <a:latin typeface="ChronicaPro-Light" panose="00000400000000000000" pitchFamily="2" charset="0"/>
              </a:rPr>
              <a:t>Another is the all women exploration mining crew in South Africa, they sit in their air conditioned office and collect data. </a:t>
            </a:r>
          </a:p>
          <a:p>
            <a:pPr algn="just">
              <a:lnSpc>
                <a:spcPct val="150000"/>
              </a:lnSpc>
            </a:pPr>
            <a:endParaRPr lang="en-GB" sz="2000" dirty="0">
              <a:latin typeface="ChronicaPro-Thin" panose="00000300000000000000" pitchFamily="2" charset="0"/>
            </a:endParaRPr>
          </a:p>
        </p:txBody>
      </p:sp>
    </p:spTree>
    <p:extLst>
      <p:ext uri="{BB962C8B-B14F-4D97-AF65-F5344CB8AC3E}">
        <p14:creationId xmlns:p14="http://schemas.microsoft.com/office/powerpoint/2010/main" val="297418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69"/>
            <a:ext cx="12309232" cy="6893169"/>
          </a:xfrm>
          <a:prstGeom prst="rect">
            <a:avLst/>
          </a:prstGeom>
        </p:spPr>
      </p:pic>
      <p:pic>
        <p:nvPicPr>
          <p:cNvPr id="5" name="Picture 4"/>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5400000">
            <a:off x="1648099" y="4182080"/>
            <a:ext cx="1035170" cy="4331367"/>
          </a:xfrm>
          <a:prstGeom prst="rect">
            <a:avLst/>
          </a:prstGeom>
        </p:spPr>
      </p:pic>
      <p:sp>
        <p:nvSpPr>
          <p:cNvPr id="7" name="Footer Placeholder 6"/>
          <p:cNvSpPr>
            <a:spLocks noGrp="1"/>
          </p:cNvSpPr>
          <p:nvPr>
            <p:ph type="ftr" sz="quarter" idx="11"/>
          </p:nvPr>
        </p:nvSpPr>
        <p:spPr/>
        <p:txBody>
          <a:bodyPr/>
          <a:lstStyle/>
          <a:p>
            <a:r>
              <a:rPr lang="en-US" dirty="0"/>
              <a:t>9</a:t>
            </a:r>
          </a:p>
        </p:txBody>
      </p:sp>
      <p:sp>
        <p:nvSpPr>
          <p:cNvPr id="8" name="Rectangle 7"/>
          <p:cNvSpPr/>
          <p:nvPr/>
        </p:nvSpPr>
        <p:spPr>
          <a:xfrm>
            <a:off x="1524000" y="858111"/>
            <a:ext cx="9590209" cy="4661276"/>
          </a:xfrm>
          <a:prstGeom prst="rect">
            <a:avLst/>
          </a:prstGeom>
        </p:spPr>
        <p:txBody>
          <a:bodyPr wrap="square">
            <a:spAutoFit/>
          </a:bodyPr>
          <a:lstStyle/>
          <a:p>
            <a:pPr algn="ctr">
              <a:lnSpc>
                <a:spcPct val="150000"/>
              </a:lnSpc>
            </a:pPr>
            <a:r>
              <a:rPr lang="en-GB" sz="2000" b="1" dirty="0">
                <a:latin typeface="ChronicaPro-Light" panose="00000400000000000000" pitchFamily="2" charset="0"/>
              </a:rPr>
              <a:t>IMPORTANCE OF THESE NEW TECHNOLOGIES</a:t>
            </a:r>
          </a:p>
          <a:p>
            <a:pPr algn="just">
              <a:lnSpc>
                <a:spcPct val="150000"/>
              </a:lnSpc>
            </a:pPr>
            <a:endParaRPr lang="en-GB" sz="2000" b="1" dirty="0">
              <a:latin typeface="ChronicaPro-Light" panose="00000400000000000000" pitchFamily="2" charset="0"/>
            </a:endParaRPr>
          </a:p>
          <a:p>
            <a:pPr marL="457200" indent="-457200" algn="just">
              <a:lnSpc>
                <a:spcPct val="150000"/>
              </a:lnSpc>
              <a:buFont typeface="+mj-lt"/>
              <a:buAutoNum type="alphaLcParenR"/>
            </a:pPr>
            <a:r>
              <a:rPr lang="en-US" sz="2000" dirty="0">
                <a:latin typeface="ChronicaPro-Light" panose="00000400000000000000" pitchFamily="2" charset="0"/>
              </a:rPr>
              <a:t>It can </a:t>
            </a:r>
            <a:r>
              <a:rPr lang="en-GB" sz="2000" dirty="0">
                <a:latin typeface="ChronicaPro-Light" panose="00000400000000000000" pitchFamily="2" charset="0"/>
              </a:rPr>
              <a:t>reduce carbon and greenhouse gas emissions. </a:t>
            </a:r>
          </a:p>
          <a:p>
            <a:pPr marL="457200" indent="-457200" algn="just">
              <a:lnSpc>
                <a:spcPct val="150000"/>
              </a:lnSpc>
              <a:buFont typeface="+mj-lt"/>
              <a:buAutoNum type="alphaLcParenR"/>
            </a:pPr>
            <a:r>
              <a:rPr lang="en-GB" sz="2000" dirty="0">
                <a:latin typeface="ChronicaPro-Light" panose="00000400000000000000" pitchFamily="2" charset="0"/>
              </a:rPr>
              <a:t>Lower risk and cost of productions.</a:t>
            </a:r>
          </a:p>
          <a:p>
            <a:pPr marL="457200" indent="-457200" algn="just">
              <a:lnSpc>
                <a:spcPct val="150000"/>
              </a:lnSpc>
              <a:buFont typeface="+mj-lt"/>
              <a:buAutoNum type="alphaLcParenR"/>
            </a:pPr>
            <a:r>
              <a:rPr lang="en-GB" sz="2000" dirty="0">
                <a:latin typeface="ChronicaPro-Light" panose="00000400000000000000" pitchFamily="2" charset="0"/>
              </a:rPr>
              <a:t>Safer workforce and better mining operations.</a:t>
            </a:r>
          </a:p>
          <a:p>
            <a:pPr marL="457200" indent="-457200" algn="just">
              <a:lnSpc>
                <a:spcPct val="150000"/>
              </a:lnSpc>
              <a:buFont typeface="+mj-lt"/>
              <a:buAutoNum type="alphaLcParenR"/>
            </a:pPr>
            <a:r>
              <a:rPr lang="en-GB" sz="2000" dirty="0">
                <a:latin typeface="ChronicaPro-Light" panose="00000400000000000000" pitchFamily="2" charset="0"/>
              </a:rPr>
              <a:t>Enhance productivity and efficiency across the value chain.</a:t>
            </a:r>
          </a:p>
          <a:p>
            <a:pPr marL="457200" indent="-457200" algn="just">
              <a:lnSpc>
                <a:spcPct val="150000"/>
              </a:lnSpc>
              <a:buFont typeface="+mj-lt"/>
              <a:buAutoNum type="alphaLcParenR"/>
            </a:pPr>
            <a:r>
              <a:rPr lang="en-GB" sz="2000" dirty="0">
                <a:latin typeface="ChronicaPro-Light" panose="00000400000000000000" pitchFamily="2" charset="0"/>
              </a:rPr>
              <a:t>Data protection. </a:t>
            </a:r>
          </a:p>
          <a:p>
            <a:pPr marL="457200" indent="-457200" algn="just">
              <a:lnSpc>
                <a:spcPct val="150000"/>
              </a:lnSpc>
              <a:buFont typeface="+mj-lt"/>
              <a:buAutoNum type="alphaLcParenR"/>
            </a:pPr>
            <a:r>
              <a:rPr lang="en-GB" sz="2000" dirty="0">
                <a:latin typeface="ChronicaPro-Light" panose="00000400000000000000" pitchFamily="2" charset="0"/>
              </a:rPr>
              <a:t>The projection that digitalisation will eventually ameliorate the increasing challenges of social, health and climate change. </a:t>
            </a:r>
          </a:p>
          <a:p>
            <a:pPr marL="457200" indent="-457200" algn="just">
              <a:lnSpc>
                <a:spcPct val="150000"/>
              </a:lnSpc>
              <a:buFont typeface="+mj-lt"/>
              <a:buAutoNum type="alphaLcParenR"/>
            </a:pPr>
            <a:r>
              <a:rPr lang="en-GB" sz="2000" dirty="0">
                <a:latin typeface="ChronicaPro-Light" panose="00000400000000000000" pitchFamily="2" charset="0"/>
              </a:rPr>
              <a:t>Therefore, it is right to say, digitalisation for decarbonisation. </a:t>
            </a:r>
          </a:p>
        </p:txBody>
      </p:sp>
    </p:spTree>
    <p:extLst>
      <p:ext uri="{BB962C8B-B14F-4D97-AF65-F5344CB8AC3E}">
        <p14:creationId xmlns:p14="http://schemas.microsoft.com/office/powerpoint/2010/main" val="1442952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1077</Words>
  <Application>Microsoft Office PowerPoint</Application>
  <PresentationFormat>Widescreen</PresentationFormat>
  <Paragraphs>129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Olusola Olaniyi</dc:creator>
  <cp:lastModifiedBy>2348023000777</cp:lastModifiedBy>
  <cp:revision>45</cp:revision>
  <dcterms:created xsi:type="dcterms:W3CDTF">2023-03-16T17:39:24Z</dcterms:created>
  <dcterms:modified xsi:type="dcterms:W3CDTF">2023-03-17T10:48:57Z</dcterms:modified>
</cp:coreProperties>
</file>